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notesMasterIdLst>
    <p:notesMasterId r:id="rId25"/>
  </p:notesMasterIdLst>
  <p:sldIdLst>
    <p:sldId id="256" r:id="rId2"/>
    <p:sldId id="257" r:id="rId3"/>
    <p:sldId id="259" r:id="rId4"/>
    <p:sldId id="260" r:id="rId5"/>
    <p:sldId id="262" r:id="rId6"/>
    <p:sldId id="263" r:id="rId7"/>
    <p:sldId id="258" r:id="rId8"/>
    <p:sldId id="264" r:id="rId9"/>
    <p:sldId id="265" r:id="rId10"/>
    <p:sldId id="267" r:id="rId11"/>
    <p:sldId id="268" r:id="rId12"/>
    <p:sldId id="266" r:id="rId13"/>
    <p:sldId id="269" r:id="rId14"/>
    <p:sldId id="270" r:id="rId15"/>
    <p:sldId id="271" r:id="rId16"/>
    <p:sldId id="272" r:id="rId17"/>
    <p:sldId id="273" r:id="rId18"/>
    <p:sldId id="274" r:id="rId19"/>
    <p:sldId id="276" r:id="rId20"/>
    <p:sldId id="275" r:id="rId21"/>
    <p:sldId id="278" r:id="rId22"/>
    <p:sldId id="277" r:id="rId23"/>
    <p:sldId id="279" r:id="rId2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6" autoAdjust="0"/>
    <p:restoredTop sz="76961" autoAdjust="0"/>
  </p:normalViewPr>
  <p:slideViewPr>
    <p:cSldViewPr snapToGrid="0">
      <p:cViewPr varScale="1">
        <p:scale>
          <a:sx n="100" d="100"/>
          <a:sy n="100" d="100"/>
        </p:scale>
        <p:origin x="51" y="8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DAAE9E-6920-4FC1-A74A-7ADF1CFB4ED2}" type="datetimeFigureOut">
              <a:rPr lang="en-US" smtClean="0"/>
              <a:t>2/16/2021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9B71AC-6331-4B69-B7BB-11AA4D479AC9}" type="slidenum">
              <a:rPr lang="en-US" smtClean="0"/>
              <a:t>‹#›</a:t>
            </a:fld>
            <a:endParaRPr lang="en-US"/>
          </a:p>
        </p:txBody>
      </p:sp>
    </p:spTree>
    <p:extLst>
      <p:ext uri="{BB962C8B-B14F-4D97-AF65-F5344CB8AC3E}">
        <p14:creationId xmlns:p14="http://schemas.microsoft.com/office/powerpoint/2010/main" val="3132599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too much</a:t>
            </a:r>
          </a:p>
          <a:p>
            <a:r>
              <a:rPr lang="en-US" dirty="0"/>
              <a:t>confidence in a finding can lead you to waste resources chasing and trying to build on an effect</a:t>
            </a:r>
          </a:p>
          <a:p>
            <a:r>
              <a:rPr lang="en-US" dirty="0"/>
              <a:t>that turns out to have been a false positive, thereby missing opportunities to discover other true</a:t>
            </a:r>
          </a:p>
          <a:p>
            <a:r>
              <a:rPr lang="en-US" dirty="0"/>
              <a:t>effects. Likewise, having too little confidence in a finding can lead you to miss opportunities to</a:t>
            </a:r>
          </a:p>
          <a:p>
            <a:r>
              <a:rPr lang="en-US" dirty="0"/>
              <a:t>build on solid and potentially important effects. Thus, in order to maximize what we learn from</a:t>
            </a:r>
          </a:p>
          <a:p>
            <a:r>
              <a:rPr lang="en-US" dirty="0"/>
              <a:t>the work that we do as scientists, we want to have a good sense of how much we learn from a</a:t>
            </a:r>
          </a:p>
          <a:p>
            <a:r>
              <a:rPr lang="en-US" dirty="0"/>
              <a:t>given finding.</a:t>
            </a:r>
          </a:p>
        </p:txBody>
      </p:sp>
      <p:sp>
        <p:nvSpPr>
          <p:cNvPr id="4" name="Slide Number Placeholder 3"/>
          <p:cNvSpPr>
            <a:spLocks noGrp="1"/>
          </p:cNvSpPr>
          <p:nvPr>
            <p:ph type="sldNum" sz="quarter" idx="5"/>
          </p:nvPr>
        </p:nvSpPr>
        <p:spPr/>
        <p:txBody>
          <a:bodyPr/>
          <a:lstStyle/>
          <a:p>
            <a:fld id="{399B71AC-6331-4B69-B7BB-11AA4D479AC9}" type="slidenum">
              <a:rPr lang="en-US" smtClean="0"/>
              <a:t>1</a:t>
            </a:fld>
            <a:endParaRPr lang="en-US"/>
          </a:p>
        </p:txBody>
      </p:sp>
    </p:spTree>
    <p:extLst>
      <p:ext uri="{BB962C8B-B14F-4D97-AF65-F5344CB8AC3E}">
        <p14:creationId xmlns:p14="http://schemas.microsoft.com/office/powerpoint/2010/main" val="3525107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9B71AC-6331-4B69-B7BB-11AA4D479AC9}" type="slidenum">
              <a:rPr lang="en-US" smtClean="0"/>
              <a:t>17</a:t>
            </a:fld>
            <a:endParaRPr lang="en-US"/>
          </a:p>
        </p:txBody>
      </p:sp>
    </p:spTree>
    <p:extLst>
      <p:ext uri="{BB962C8B-B14F-4D97-AF65-F5344CB8AC3E}">
        <p14:creationId xmlns:p14="http://schemas.microsoft.com/office/powerpoint/2010/main" val="2941006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if you write down ahead of time that you will include a carefully chosen covariate in your analysis and you follow that plan, you can rest assured that you have not unintentionally inflated your type I error rate</a:t>
            </a:r>
          </a:p>
          <a:p>
            <a:r>
              <a:rPr lang="en-US" sz="1200" b="0" i="0" u="none" strike="noStrike" kern="1200" baseline="0" dirty="0">
                <a:solidFill>
                  <a:schemeClr val="tx1"/>
                </a:solidFill>
                <a:latin typeface="+mn-lt"/>
                <a:ea typeface="+mn-ea"/>
                <a:cs typeface="+mn-cs"/>
              </a:rPr>
              <a:t>On the other hand, if you decide after</a:t>
            </a:r>
          </a:p>
          <a:p>
            <a:r>
              <a:rPr lang="en-US" sz="1200" b="0" i="0" u="none" strike="noStrike" kern="1200" baseline="0" dirty="0">
                <a:solidFill>
                  <a:schemeClr val="tx1"/>
                </a:solidFill>
                <a:latin typeface="+mn-lt"/>
                <a:ea typeface="+mn-ea"/>
                <a:cs typeface="+mn-cs"/>
              </a:rPr>
              <a:t>looking at the data to include a different covariate or none at</a:t>
            </a:r>
          </a:p>
          <a:p>
            <a:r>
              <a:rPr lang="en-US" sz="1200" b="0" i="0" u="none" strike="noStrike" kern="1200" baseline="0" dirty="0">
                <a:solidFill>
                  <a:schemeClr val="tx1"/>
                </a:solidFill>
                <a:latin typeface="+mn-lt"/>
                <a:ea typeface="+mn-ea"/>
                <a:cs typeface="+mn-cs"/>
              </a:rPr>
              <a:t>all, you can calibrate your confidence in that data-dependent</a:t>
            </a:r>
          </a:p>
          <a:p>
            <a:r>
              <a:rPr lang="en-US" sz="1200" b="0" i="0" u="none" strike="noStrike" kern="1200" baseline="0" dirty="0">
                <a:solidFill>
                  <a:schemeClr val="tx1"/>
                </a:solidFill>
                <a:latin typeface="+mn-lt"/>
                <a:ea typeface="+mn-ea"/>
                <a:cs typeface="+mn-cs"/>
              </a:rPr>
              <a:t>analysis accordingly (e.g., being more tentative about that result</a:t>
            </a:r>
          </a:p>
          <a:p>
            <a:r>
              <a:rPr lang="en-US" sz="1200" b="0" i="0" u="none" strike="noStrike" kern="1200" baseline="0" dirty="0">
                <a:solidFill>
                  <a:schemeClr val="tx1"/>
                </a:solidFill>
                <a:latin typeface="+mn-lt"/>
                <a:ea typeface="+mn-ea"/>
                <a:cs typeface="+mn-cs"/>
              </a:rPr>
              <a:t>until someone can test if it replicates).</a:t>
            </a:r>
            <a:endParaRPr lang="en-US" dirty="0"/>
          </a:p>
        </p:txBody>
      </p:sp>
      <p:sp>
        <p:nvSpPr>
          <p:cNvPr id="4" name="Slide Number Placeholder 3"/>
          <p:cNvSpPr>
            <a:spLocks noGrp="1"/>
          </p:cNvSpPr>
          <p:nvPr>
            <p:ph type="sldNum" sz="quarter" idx="5"/>
          </p:nvPr>
        </p:nvSpPr>
        <p:spPr/>
        <p:txBody>
          <a:bodyPr/>
          <a:lstStyle/>
          <a:p>
            <a:fld id="{399B71AC-6331-4B69-B7BB-11AA4D479AC9}" type="slidenum">
              <a:rPr lang="en-US" smtClean="0"/>
              <a:t>18</a:t>
            </a:fld>
            <a:endParaRPr lang="en-US"/>
          </a:p>
        </p:txBody>
      </p:sp>
    </p:spTree>
    <p:extLst>
      <p:ext uri="{BB962C8B-B14F-4D97-AF65-F5344CB8AC3E}">
        <p14:creationId xmlns:p14="http://schemas.microsoft.com/office/powerpoint/2010/main" val="4057307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plan is recorded, and you can refer to it if you choose to. </a:t>
            </a:r>
          </a:p>
        </p:txBody>
      </p:sp>
      <p:sp>
        <p:nvSpPr>
          <p:cNvPr id="4" name="Slide Number Placeholder 3"/>
          <p:cNvSpPr>
            <a:spLocks noGrp="1"/>
          </p:cNvSpPr>
          <p:nvPr>
            <p:ph type="sldNum" sz="quarter" idx="5"/>
          </p:nvPr>
        </p:nvSpPr>
        <p:spPr/>
        <p:txBody>
          <a:bodyPr/>
          <a:lstStyle/>
          <a:p>
            <a:fld id="{399B71AC-6331-4B69-B7BB-11AA4D479AC9}" type="slidenum">
              <a:rPr lang="en-US" smtClean="0"/>
              <a:t>19</a:t>
            </a:fld>
            <a:endParaRPr lang="en-US"/>
          </a:p>
        </p:txBody>
      </p:sp>
    </p:spTree>
    <p:extLst>
      <p:ext uri="{BB962C8B-B14F-4D97-AF65-F5344CB8AC3E}">
        <p14:creationId xmlns:p14="http://schemas.microsoft.com/office/powerpoint/2010/main" val="1692035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9B71AC-6331-4B69-B7BB-11AA4D479AC9}" type="slidenum">
              <a:rPr lang="en-US" smtClean="0"/>
              <a:t>20</a:t>
            </a:fld>
            <a:endParaRPr lang="en-US"/>
          </a:p>
        </p:txBody>
      </p:sp>
    </p:spTree>
    <p:extLst>
      <p:ext uri="{BB962C8B-B14F-4D97-AF65-F5344CB8AC3E}">
        <p14:creationId xmlns:p14="http://schemas.microsoft.com/office/powerpoint/2010/main" val="4098385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not all of these constrain Type 1 Errors. Which do?  GUESS. </a:t>
            </a:r>
          </a:p>
          <a:p>
            <a:r>
              <a:rPr lang="en-US" dirty="0"/>
              <a:t>Well, in general, first, second and fifth does, IF done well.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has their own purpose, and costs. Think about each, and what they contribute with, and the costs. </a:t>
            </a:r>
          </a:p>
          <a:p>
            <a:endParaRPr lang="en-US" dirty="0"/>
          </a:p>
        </p:txBody>
      </p:sp>
      <p:sp>
        <p:nvSpPr>
          <p:cNvPr id="4" name="Slide Number Placeholder 3"/>
          <p:cNvSpPr>
            <a:spLocks noGrp="1"/>
          </p:cNvSpPr>
          <p:nvPr>
            <p:ph type="sldNum" sz="quarter" idx="5"/>
          </p:nvPr>
        </p:nvSpPr>
        <p:spPr/>
        <p:txBody>
          <a:bodyPr/>
          <a:lstStyle/>
          <a:p>
            <a:fld id="{399B71AC-6331-4B69-B7BB-11AA4D479AC9}" type="slidenum">
              <a:rPr lang="en-US" smtClean="0"/>
              <a:t>21</a:t>
            </a:fld>
            <a:endParaRPr lang="en-US"/>
          </a:p>
        </p:txBody>
      </p:sp>
    </p:spTree>
    <p:extLst>
      <p:ext uri="{BB962C8B-B14F-4D97-AF65-F5344CB8AC3E}">
        <p14:creationId xmlns:p14="http://schemas.microsoft.com/office/powerpoint/2010/main" val="4138629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9B71AC-6331-4B69-B7BB-11AA4D479AC9}" type="slidenum">
              <a:rPr lang="en-US" smtClean="0"/>
              <a:t>22</a:t>
            </a:fld>
            <a:endParaRPr lang="en-US"/>
          </a:p>
        </p:txBody>
      </p:sp>
    </p:spTree>
    <p:extLst>
      <p:ext uri="{BB962C8B-B14F-4D97-AF65-F5344CB8AC3E}">
        <p14:creationId xmlns:p14="http://schemas.microsoft.com/office/powerpoint/2010/main" val="2147195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Arguably, one of the central problems giving rise</a:t>
            </a:r>
          </a:p>
          <a:p>
            <a:r>
              <a:rPr lang="en-US" dirty="0"/>
              <a:t>to the field’s so-called “replicability crisis” is that researchers have not been especially skilled at</a:t>
            </a:r>
          </a:p>
          <a:p>
            <a:r>
              <a:rPr lang="en-US" dirty="0"/>
              <a:t>assessing either the statistical power or the Type I error rate of a given study – leading them to be</a:t>
            </a:r>
          </a:p>
          <a:p>
            <a:r>
              <a:rPr lang="en-US" dirty="0"/>
              <a:t>overly confident in the evidential value and replicability of significant results</a:t>
            </a:r>
          </a:p>
        </p:txBody>
      </p:sp>
      <p:sp>
        <p:nvSpPr>
          <p:cNvPr id="4" name="Slide Number Placeholder 3"/>
          <p:cNvSpPr>
            <a:spLocks noGrp="1"/>
          </p:cNvSpPr>
          <p:nvPr>
            <p:ph type="sldNum" sz="quarter" idx="5"/>
          </p:nvPr>
        </p:nvSpPr>
        <p:spPr/>
        <p:txBody>
          <a:bodyPr/>
          <a:lstStyle/>
          <a:p>
            <a:fld id="{399B71AC-6331-4B69-B7BB-11AA4D479AC9}" type="slidenum">
              <a:rPr lang="en-US" smtClean="0"/>
              <a:t>2</a:t>
            </a:fld>
            <a:endParaRPr lang="en-US"/>
          </a:p>
        </p:txBody>
      </p:sp>
    </p:spTree>
    <p:extLst>
      <p:ext uri="{BB962C8B-B14F-4D97-AF65-F5344CB8AC3E}">
        <p14:creationId xmlns:p14="http://schemas.microsoft.com/office/powerpoint/2010/main" val="3175004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20 ideas, and conduct 20 studies to teste them. How many will you identify as significant, and how many as non-significant. </a:t>
            </a:r>
          </a:p>
          <a:p>
            <a:r>
              <a:rPr lang="en-US" dirty="0"/>
              <a:t>(the optimal here, is to have all the T’s in the “significant!” and all the F’s in the nonsignificant. That is a dream world. :D</a:t>
            </a:r>
          </a:p>
          <a:p>
            <a:r>
              <a:rPr lang="en-US" dirty="0"/>
              <a:t>Where each end up after our studies, depend (At least in part) on POWER, and on our Alpha rates, (p-values)</a:t>
            </a:r>
          </a:p>
        </p:txBody>
      </p:sp>
      <p:sp>
        <p:nvSpPr>
          <p:cNvPr id="4" name="Slide Number Placeholder 3"/>
          <p:cNvSpPr>
            <a:spLocks noGrp="1"/>
          </p:cNvSpPr>
          <p:nvPr>
            <p:ph type="sldNum" sz="quarter" idx="5"/>
          </p:nvPr>
        </p:nvSpPr>
        <p:spPr/>
        <p:txBody>
          <a:bodyPr/>
          <a:lstStyle/>
          <a:p>
            <a:fld id="{399B71AC-6331-4B69-B7BB-11AA4D479AC9}" type="slidenum">
              <a:rPr lang="en-US" smtClean="0"/>
              <a:t>3</a:t>
            </a:fld>
            <a:endParaRPr lang="en-US"/>
          </a:p>
        </p:txBody>
      </p:sp>
    </p:spTree>
    <p:extLst>
      <p:ext uri="{BB962C8B-B14F-4D97-AF65-F5344CB8AC3E}">
        <p14:creationId xmlns:p14="http://schemas.microsoft.com/office/powerpoint/2010/main" val="2710824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 power of 40%, only four out of the 10 true effects are found. </a:t>
            </a:r>
          </a:p>
          <a:p>
            <a:r>
              <a:rPr lang="en-US" dirty="0"/>
              <a:t>BUT, also, of all significant effects identified, only 4/7, or about 57% are true! </a:t>
            </a:r>
          </a:p>
          <a:p>
            <a:r>
              <a:rPr lang="en-US" dirty="0"/>
              <a:t>So of all the significant results you find, you can be proud, happy and content knowing that it is a little better than a coin flip as to whether they are true. </a:t>
            </a:r>
          </a:p>
          <a:p>
            <a:r>
              <a:rPr lang="en-US" dirty="0"/>
              <a:t>This is of course, NOT GOOD!</a:t>
            </a:r>
          </a:p>
        </p:txBody>
      </p:sp>
      <p:sp>
        <p:nvSpPr>
          <p:cNvPr id="4" name="Slide Number Placeholder 3"/>
          <p:cNvSpPr>
            <a:spLocks noGrp="1"/>
          </p:cNvSpPr>
          <p:nvPr>
            <p:ph type="sldNum" sz="quarter" idx="5"/>
          </p:nvPr>
        </p:nvSpPr>
        <p:spPr/>
        <p:txBody>
          <a:bodyPr/>
          <a:lstStyle/>
          <a:p>
            <a:fld id="{399B71AC-6331-4B69-B7BB-11AA4D479AC9}" type="slidenum">
              <a:rPr lang="en-US" smtClean="0"/>
              <a:t>4</a:t>
            </a:fld>
            <a:endParaRPr lang="en-US"/>
          </a:p>
        </p:txBody>
      </p:sp>
    </p:spTree>
    <p:extLst>
      <p:ext uri="{BB962C8B-B14F-4D97-AF65-F5344CB8AC3E}">
        <p14:creationId xmlns:p14="http://schemas.microsoft.com/office/powerpoint/2010/main" val="4112008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lets make this interactive. Take a guess! </a:t>
            </a:r>
          </a:p>
        </p:txBody>
      </p:sp>
      <p:sp>
        <p:nvSpPr>
          <p:cNvPr id="4" name="Slide Number Placeholder 3"/>
          <p:cNvSpPr>
            <a:spLocks noGrp="1"/>
          </p:cNvSpPr>
          <p:nvPr>
            <p:ph type="sldNum" sz="quarter" idx="5"/>
          </p:nvPr>
        </p:nvSpPr>
        <p:spPr/>
        <p:txBody>
          <a:bodyPr/>
          <a:lstStyle/>
          <a:p>
            <a:fld id="{399B71AC-6331-4B69-B7BB-11AA4D479AC9}" type="slidenum">
              <a:rPr lang="en-US" smtClean="0"/>
              <a:t>5</a:t>
            </a:fld>
            <a:endParaRPr lang="en-US"/>
          </a:p>
        </p:txBody>
      </p:sp>
    </p:spTree>
    <p:extLst>
      <p:ext uri="{BB962C8B-B14F-4D97-AF65-F5344CB8AC3E}">
        <p14:creationId xmlns:p14="http://schemas.microsoft.com/office/powerpoint/2010/main" val="4151815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identify 9 out of 10 true effects. This is very good! BUT, it does not change the Type 1 error rate! </a:t>
            </a:r>
          </a:p>
          <a:p>
            <a:r>
              <a:rPr lang="en-US" dirty="0"/>
              <a:t>So yes, MUCH better with now 9/12 chance of your significant results being true (75%).. But this shows that we both need to think about power, AND about Type 1 error rates. </a:t>
            </a:r>
          </a:p>
        </p:txBody>
      </p:sp>
      <p:sp>
        <p:nvSpPr>
          <p:cNvPr id="4" name="Slide Number Placeholder 3"/>
          <p:cNvSpPr>
            <a:spLocks noGrp="1"/>
          </p:cNvSpPr>
          <p:nvPr>
            <p:ph type="sldNum" sz="quarter" idx="5"/>
          </p:nvPr>
        </p:nvSpPr>
        <p:spPr/>
        <p:txBody>
          <a:bodyPr/>
          <a:lstStyle/>
          <a:p>
            <a:fld id="{399B71AC-6331-4B69-B7BB-11AA4D479AC9}" type="slidenum">
              <a:rPr lang="en-US" smtClean="0"/>
              <a:t>6</a:t>
            </a:fld>
            <a:endParaRPr lang="en-US"/>
          </a:p>
        </p:txBody>
      </p:sp>
    </p:spTree>
    <p:extLst>
      <p:ext uri="{BB962C8B-B14F-4D97-AF65-F5344CB8AC3E}">
        <p14:creationId xmlns:p14="http://schemas.microsoft.com/office/powerpoint/2010/main" val="3414676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perfect cross-over interaction (i.e., you think the effect you saw in Study 1 will appear in one condition of Factor B and reverse completely in the other), </a:t>
            </a:r>
            <a:r>
              <a:rPr lang="en-US" sz="1200" b="0" i="0" u="none" strike="noStrike" kern="1200" baseline="0" dirty="0" err="1">
                <a:solidFill>
                  <a:schemeClr val="tx1"/>
                </a:solidFill>
                <a:latin typeface="+mn-lt"/>
                <a:ea typeface="+mn-ea"/>
                <a:cs typeface="+mn-cs"/>
              </a:rPr>
              <a:t>eg.</a:t>
            </a:r>
            <a:r>
              <a:rPr lang="en-US" sz="1200" b="0" i="0" u="none" strike="noStrike" kern="1200" baseline="0" dirty="0">
                <a:solidFill>
                  <a:schemeClr val="tx1"/>
                </a:solidFill>
                <a:latin typeface="+mn-lt"/>
                <a:ea typeface="+mn-ea"/>
                <a:cs typeface="+mn-cs"/>
              </a:rPr>
              <a:t> Affect people in opposite ways. </a:t>
            </a:r>
          </a:p>
          <a:p>
            <a:r>
              <a:rPr lang="en-US" sz="1200" b="0" i="0" u="none" strike="noStrike" kern="1200" baseline="0" dirty="0">
                <a:solidFill>
                  <a:schemeClr val="tx1"/>
                </a:solidFill>
                <a:latin typeface="+mn-lt"/>
                <a:ea typeface="+mn-ea"/>
                <a:cs typeface="+mn-cs"/>
              </a:rPr>
              <a:t>knockout interaction (i.e., you think the effect you saw in Study 1 will appear in one condition of Factor B and disappear in the other) </a:t>
            </a:r>
            <a:r>
              <a:rPr lang="en-US" sz="1200" b="0" i="0" u="none" strike="noStrike" kern="1200" baseline="0" dirty="0" err="1">
                <a:solidFill>
                  <a:schemeClr val="tx1"/>
                </a:solidFill>
                <a:latin typeface="+mn-lt"/>
                <a:ea typeface="+mn-ea"/>
                <a:cs typeface="+mn-cs"/>
              </a:rPr>
              <a:t>eg.</a:t>
            </a:r>
            <a:r>
              <a:rPr lang="en-US" sz="1200" b="0" i="0" u="none" strike="noStrike" kern="1200" baseline="0" dirty="0">
                <a:solidFill>
                  <a:schemeClr val="tx1"/>
                </a:solidFill>
                <a:latin typeface="+mn-lt"/>
                <a:ea typeface="+mn-ea"/>
                <a:cs typeface="+mn-cs"/>
              </a:rPr>
              <a:t> Only be there for Women</a:t>
            </a:r>
          </a:p>
          <a:p>
            <a:r>
              <a:rPr lang="en-US" sz="1200" b="0" i="0" u="none" strike="noStrike" kern="1200" baseline="0" dirty="0">
                <a:solidFill>
                  <a:schemeClr val="tx1"/>
                </a:solidFill>
                <a:latin typeface="+mn-lt"/>
                <a:ea typeface="+mn-ea"/>
                <a:cs typeface="+mn-cs"/>
              </a:rPr>
              <a:t>And if you expect a 50% attenuation (i.e., you think the effect you saw in Study 1 will appear in one condition of Factor B and be reduced to half its original size in the other),</a:t>
            </a:r>
          </a:p>
          <a:p>
            <a:pPr marL="171450" indent="-171450">
              <a:buFontTx/>
              <a:buChar char="-"/>
            </a:pPr>
            <a:r>
              <a:rPr lang="en-US" dirty="0"/>
              <a:t>so, effect for women remain constant, but the effect is only half for men.. </a:t>
            </a:r>
          </a:p>
          <a:p>
            <a:pPr marL="171450" indent="-171450">
              <a:buFontTx/>
              <a:buChar char="-"/>
            </a:pPr>
            <a:endParaRPr lang="en-US" dirty="0"/>
          </a:p>
          <a:p>
            <a:pPr marL="0" indent="0">
              <a:buFontTx/>
              <a:buNone/>
            </a:pPr>
            <a:r>
              <a:rPr lang="en-US" dirty="0"/>
              <a:t>All to say: interaction effects for small effects,.. You need A LOT of respondents! </a:t>
            </a:r>
          </a:p>
          <a:p>
            <a:pPr marL="0" indent="0">
              <a:buFontTx/>
              <a:buNone/>
            </a:pPr>
            <a:r>
              <a:rPr lang="en-US" dirty="0"/>
              <a:t>So what sort of effects are we examining? Large? Medium? Small? </a:t>
            </a:r>
          </a:p>
        </p:txBody>
      </p:sp>
      <p:sp>
        <p:nvSpPr>
          <p:cNvPr id="4" name="Slide Number Placeholder 3"/>
          <p:cNvSpPr>
            <a:spLocks noGrp="1"/>
          </p:cNvSpPr>
          <p:nvPr>
            <p:ph type="sldNum" sz="quarter" idx="5"/>
          </p:nvPr>
        </p:nvSpPr>
        <p:spPr/>
        <p:txBody>
          <a:bodyPr/>
          <a:lstStyle/>
          <a:p>
            <a:fld id="{399B71AC-6331-4B69-B7BB-11AA4D479AC9}" type="slidenum">
              <a:rPr lang="en-US" smtClean="0"/>
              <a:t>7</a:t>
            </a:fld>
            <a:endParaRPr lang="en-US"/>
          </a:p>
        </p:txBody>
      </p:sp>
    </p:spTree>
    <p:extLst>
      <p:ext uri="{BB962C8B-B14F-4D97-AF65-F5344CB8AC3E}">
        <p14:creationId xmlns:p14="http://schemas.microsoft.com/office/powerpoint/2010/main" val="4192113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get below 0.025 after 300, you can stop collecting data, as you have significant results. Saving 300 participants. </a:t>
            </a:r>
          </a:p>
          <a:p>
            <a:endParaRPr lang="en-US" dirty="0"/>
          </a:p>
          <a:p>
            <a:r>
              <a:rPr lang="en-US" dirty="0"/>
              <a:t>See the paper for how to set up these stops, and for links to an example of how to write it up) </a:t>
            </a:r>
          </a:p>
          <a:p>
            <a:endParaRPr lang="en-US" dirty="0"/>
          </a:p>
        </p:txBody>
      </p:sp>
      <p:sp>
        <p:nvSpPr>
          <p:cNvPr id="4" name="Slide Number Placeholder 3"/>
          <p:cNvSpPr>
            <a:spLocks noGrp="1"/>
          </p:cNvSpPr>
          <p:nvPr>
            <p:ph type="sldNum" sz="quarter" idx="5"/>
          </p:nvPr>
        </p:nvSpPr>
        <p:spPr/>
        <p:txBody>
          <a:bodyPr/>
          <a:lstStyle/>
          <a:p>
            <a:fld id="{399B71AC-6331-4B69-B7BB-11AA4D479AC9}" type="slidenum">
              <a:rPr lang="en-US" smtClean="0"/>
              <a:t>12</a:t>
            </a:fld>
            <a:endParaRPr lang="en-US"/>
          </a:p>
        </p:txBody>
      </p:sp>
    </p:spTree>
    <p:extLst>
      <p:ext uri="{BB962C8B-B14F-4D97-AF65-F5344CB8AC3E}">
        <p14:creationId xmlns:p14="http://schemas.microsoft.com/office/powerpoint/2010/main" val="3835599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populations are hard to reach, or costly. Then, boost your power! </a:t>
            </a:r>
          </a:p>
        </p:txBody>
      </p:sp>
      <p:sp>
        <p:nvSpPr>
          <p:cNvPr id="4" name="Slide Number Placeholder 3"/>
          <p:cNvSpPr>
            <a:spLocks noGrp="1"/>
          </p:cNvSpPr>
          <p:nvPr>
            <p:ph type="sldNum" sz="quarter" idx="5"/>
          </p:nvPr>
        </p:nvSpPr>
        <p:spPr/>
        <p:txBody>
          <a:bodyPr/>
          <a:lstStyle/>
          <a:p>
            <a:fld id="{399B71AC-6331-4B69-B7BB-11AA4D479AC9}" type="slidenum">
              <a:rPr lang="en-US" smtClean="0"/>
              <a:t>13</a:t>
            </a:fld>
            <a:endParaRPr lang="en-US"/>
          </a:p>
        </p:txBody>
      </p:sp>
    </p:spTree>
    <p:extLst>
      <p:ext uri="{BB962C8B-B14F-4D97-AF65-F5344CB8AC3E}">
        <p14:creationId xmlns:p14="http://schemas.microsoft.com/office/powerpoint/2010/main" val="3678017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1524000" y="6345237"/>
            <a:ext cx="2540000" cy="360363"/>
          </a:xfrm>
          <a:prstGeom prst="rect">
            <a:avLst/>
          </a:prstGeom>
        </p:spPr>
        <p:txBody>
          <a:bodyPr/>
          <a:lstStyle/>
          <a:p>
            <a:fld id="{8C171219-9D04-4AB8-86EE-B176AF7CCF50}" type="datetimeFigureOut">
              <a:rPr lang="en-US" smtClean="0"/>
              <a:t>2/16/2021</a:t>
            </a:fld>
            <a:endParaRPr lang="en-US"/>
          </a:p>
        </p:txBody>
      </p:sp>
      <p:sp>
        <p:nvSpPr>
          <p:cNvPr id="5" name="Footer Placeholder 4"/>
          <p:cNvSpPr>
            <a:spLocks noGrp="1"/>
          </p:cNvSpPr>
          <p:nvPr>
            <p:ph type="ftr" sz="quarter" idx="11"/>
          </p:nvPr>
        </p:nvSpPr>
        <p:spPr>
          <a:xfrm>
            <a:off x="8026400" y="6345237"/>
            <a:ext cx="3860800" cy="360363"/>
          </a:xfrm>
          <a:prstGeom prst="rect">
            <a:avLst/>
          </a:prstGeom>
        </p:spPr>
        <p:txBody>
          <a:bodyPr/>
          <a:lstStyle/>
          <a:p>
            <a:endParaRPr lang="en-US"/>
          </a:p>
        </p:txBody>
      </p:sp>
      <p:sp>
        <p:nvSpPr>
          <p:cNvPr id="6" name="Slide Number Placeholder 5"/>
          <p:cNvSpPr>
            <a:spLocks noGrp="1"/>
          </p:cNvSpPr>
          <p:nvPr>
            <p:ph type="sldNum" sz="quarter" idx="12"/>
          </p:nvPr>
        </p:nvSpPr>
        <p:spPr>
          <a:xfrm>
            <a:off x="5791200" y="6345237"/>
            <a:ext cx="1117600" cy="360363"/>
          </a:xfrm>
          <a:prstGeom prst="rect">
            <a:avLst/>
          </a:prstGeom>
        </p:spPr>
        <p:txBody>
          <a:bodyPr/>
          <a:lstStyle/>
          <a:p>
            <a:fld id="{D0A58593-5D54-47D4-A6C9-F39DF0D55EC1}" type="slidenum">
              <a:rPr lang="en-US" smtClean="0"/>
              <a:t>‹#›</a:t>
            </a:fld>
            <a:endParaRPr lang="en-US"/>
          </a:p>
        </p:txBody>
      </p:sp>
    </p:spTree>
    <p:extLst>
      <p:ext uri="{BB962C8B-B14F-4D97-AF65-F5344CB8AC3E}">
        <p14:creationId xmlns:p14="http://schemas.microsoft.com/office/powerpoint/2010/main" val="3466871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lstStyle>
            <a:lvl1pPr algn="l">
              <a:defRPr sz="2667" b="1"/>
            </a:lvl1pPr>
          </a:lstStyle>
          <a:p>
            <a:r>
              <a:rPr lang="en-US"/>
              <a:t>Click to edit Master title style</a:t>
            </a:r>
            <a:endParaRPr lang="nb-NO"/>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Rectangle 38"/>
          <p:cNvSpPr>
            <a:spLocks noGrp="1" noChangeArrowheads="1"/>
          </p:cNvSpPr>
          <p:nvPr>
            <p:ph type="dt" sz="half" idx="10"/>
          </p:nvPr>
        </p:nvSpPr>
        <p:spPr>
          <a:xfrm>
            <a:off x="1524000" y="6345237"/>
            <a:ext cx="2540000" cy="360363"/>
          </a:xfrm>
          <a:prstGeom prst="rect">
            <a:avLst/>
          </a:prstGeom>
          <a:ln/>
        </p:spPr>
        <p:txBody>
          <a:bodyPr/>
          <a:lstStyle>
            <a:lvl1pPr>
              <a:defRPr/>
            </a:lvl1pPr>
          </a:lstStyle>
          <a:p>
            <a:fld id="{8C171219-9D04-4AB8-86EE-B176AF7CCF50}" type="datetimeFigureOut">
              <a:rPr lang="en-US" smtClean="0"/>
              <a:t>2/16/2021</a:t>
            </a:fld>
            <a:endParaRPr lang="en-US"/>
          </a:p>
        </p:txBody>
      </p:sp>
      <p:sp>
        <p:nvSpPr>
          <p:cNvPr id="6" name="Rectangle 39"/>
          <p:cNvSpPr>
            <a:spLocks noGrp="1" noChangeArrowheads="1"/>
          </p:cNvSpPr>
          <p:nvPr>
            <p:ph type="ftr" sz="quarter" idx="11"/>
          </p:nvPr>
        </p:nvSpPr>
        <p:spPr>
          <a:xfrm>
            <a:off x="8026400" y="6345237"/>
            <a:ext cx="3860800" cy="360363"/>
          </a:xfrm>
          <a:prstGeom prst="rect">
            <a:avLst/>
          </a:prstGeom>
          <a:ln/>
        </p:spPr>
        <p:txBody>
          <a:bodyPr/>
          <a:lstStyle>
            <a:lvl1pPr>
              <a:defRPr/>
            </a:lvl1pPr>
          </a:lstStyle>
          <a:p>
            <a:endParaRPr lang="en-US"/>
          </a:p>
        </p:txBody>
      </p:sp>
      <p:sp>
        <p:nvSpPr>
          <p:cNvPr id="7" name="Rectangle 40"/>
          <p:cNvSpPr>
            <a:spLocks noGrp="1" noChangeArrowheads="1"/>
          </p:cNvSpPr>
          <p:nvPr>
            <p:ph type="sldNum" sz="quarter" idx="12"/>
          </p:nvPr>
        </p:nvSpPr>
        <p:spPr>
          <a:xfrm>
            <a:off x="5791200" y="6345237"/>
            <a:ext cx="1117600" cy="360363"/>
          </a:xfrm>
          <a:prstGeom prst="rect">
            <a:avLst/>
          </a:prstGeom>
          <a:ln/>
        </p:spPr>
        <p:txBody>
          <a:bodyPr/>
          <a:lstStyle>
            <a:lvl1pPr>
              <a:defRPr/>
            </a:lvl1pPr>
          </a:lstStyle>
          <a:p>
            <a:fld id="{D0A58593-5D54-47D4-A6C9-F39DF0D55EC1}" type="slidenum">
              <a:rPr lang="en-US" smtClean="0"/>
              <a:t>‹#›</a:t>
            </a:fld>
            <a:endParaRPr lang="en-US"/>
          </a:p>
        </p:txBody>
      </p:sp>
    </p:spTree>
    <p:extLst>
      <p:ext uri="{BB962C8B-B14F-4D97-AF65-F5344CB8AC3E}">
        <p14:creationId xmlns:p14="http://schemas.microsoft.com/office/powerpoint/2010/main" val="2946106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lstStyle>
            <a:lvl1pPr algn="l">
              <a:defRPr sz="2667" b="1"/>
            </a:lvl1pPr>
          </a:lstStyle>
          <a:p>
            <a:r>
              <a:rPr lang="en-US"/>
              <a:t>Click to edit Master title style</a:t>
            </a:r>
            <a:endParaRPr lang="nb-NO"/>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endParaRPr lang="nb-NO"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Rectangle 38"/>
          <p:cNvSpPr>
            <a:spLocks noGrp="1" noChangeArrowheads="1"/>
          </p:cNvSpPr>
          <p:nvPr>
            <p:ph type="dt" sz="half" idx="10"/>
          </p:nvPr>
        </p:nvSpPr>
        <p:spPr>
          <a:xfrm>
            <a:off x="1524000" y="6345237"/>
            <a:ext cx="2540000" cy="360363"/>
          </a:xfrm>
          <a:prstGeom prst="rect">
            <a:avLst/>
          </a:prstGeom>
          <a:ln/>
        </p:spPr>
        <p:txBody>
          <a:bodyPr/>
          <a:lstStyle>
            <a:lvl1pPr>
              <a:defRPr/>
            </a:lvl1pPr>
          </a:lstStyle>
          <a:p>
            <a:fld id="{8C171219-9D04-4AB8-86EE-B176AF7CCF50}" type="datetimeFigureOut">
              <a:rPr lang="en-US" smtClean="0"/>
              <a:t>2/16/2021</a:t>
            </a:fld>
            <a:endParaRPr lang="en-US"/>
          </a:p>
        </p:txBody>
      </p:sp>
      <p:sp>
        <p:nvSpPr>
          <p:cNvPr id="6" name="Rectangle 39"/>
          <p:cNvSpPr>
            <a:spLocks noGrp="1" noChangeArrowheads="1"/>
          </p:cNvSpPr>
          <p:nvPr>
            <p:ph type="ftr" sz="quarter" idx="11"/>
          </p:nvPr>
        </p:nvSpPr>
        <p:spPr>
          <a:xfrm>
            <a:off x="8026400" y="6345237"/>
            <a:ext cx="3860800" cy="360363"/>
          </a:xfrm>
          <a:prstGeom prst="rect">
            <a:avLst/>
          </a:prstGeom>
          <a:ln/>
        </p:spPr>
        <p:txBody>
          <a:bodyPr/>
          <a:lstStyle>
            <a:lvl1pPr>
              <a:defRPr/>
            </a:lvl1pPr>
          </a:lstStyle>
          <a:p>
            <a:endParaRPr lang="en-US"/>
          </a:p>
        </p:txBody>
      </p:sp>
      <p:sp>
        <p:nvSpPr>
          <p:cNvPr id="7" name="Rectangle 40"/>
          <p:cNvSpPr>
            <a:spLocks noGrp="1" noChangeArrowheads="1"/>
          </p:cNvSpPr>
          <p:nvPr>
            <p:ph type="sldNum" sz="quarter" idx="12"/>
          </p:nvPr>
        </p:nvSpPr>
        <p:spPr>
          <a:xfrm>
            <a:off x="5791200" y="6345237"/>
            <a:ext cx="1117600" cy="360363"/>
          </a:xfrm>
          <a:prstGeom prst="rect">
            <a:avLst/>
          </a:prstGeom>
          <a:ln/>
        </p:spPr>
        <p:txBody>
          <a:bodyPr/>
          <a:lstStyle>
            <a:lvl1pPr>
              <a:defRPr/>
            </a:lvl1pPr>
          </a:lstStyle>
          <a:p>
            <a:fld id="{D0A58593-5D54-47D4-A6C9-F39DF0D55EC1}" type="slidenum">
              <a:rPr lang="en-US" smtClean="0"/>
              <a:t>‹#›</a:t>
            </a:fld>
            <a:endParaRPr lang="en-US"/>
          </a:p>
        </p:txBody>
      </p:sp>
    </p:spTree>
    <p:extLst>
      <p:ext uri="{BB962C8B-B14F-4D97-AF65-F5344CB8AC3E}">
        <p14:creationId xmlns:p14="http://schemas.microsoft.com/office/powerpoint/2010/main" val="1050757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38"/>
          <p:cNvSpPr>
            <a:spLocks noGrp="1" noChangeArrowheads="1"/>
          </p:cNvSpPr>
          <p:nvPr>
            <p:ph type="dt" sz="half" idx="10"/>
          </p:nvPr>
        </p:nvSpPr>
        <p:spPr>
          <a:xfrm>
            <a:off x="1524000" y="6345237"/>
            <a:ext cx="2540000" cy="360363"/>
          </a:xfrm>
          <a:prstGeom prst="rect">
            <a:avLst/>
          </a:prstGeom>
          <a:ln/>
        </p:spPr>
        <p:txBody>
          <a:bodyPr/>
          <a:lstStyle>
            <a:lvl1pPr>
              <a:defRPr/>
            </a:lvl1pPr>
          </a:lstStyle>
          <a:p>
            <a:fld id="{8C171219-9D04-4AB8-86EE-B176AF7CCF50}" type="datetimeFigureOut">
              <a:rPr lang="en-US" smtClean="0"/>
              <a:t>2/16/2021</a:t>
            </a:fld>
            <a:endParaRPr lang="en-US"/>
          </a:p>
        </p:txBody>
      </p:sp>
      <p:sp>
        <p:nvSpPr>
          <p:cNvPr id="5" name="Rectangle 39"/>
          <p:cNvSpPr>
            <a:spLocks noGrp="1" noChangeArrowheads="1"/>
          </p:cNvSpPr>
          <p:nvPr>
            <p:ph type="ftr" sz="quarter" idx="11"/>
          </p:nvPr>
        </p:nvSpPr>
        <p:spPr>
          <a:xfrm>
            <a:off x="8026400" y="6345237"/>
            <a:ext cx="3860800" cy="360363"/>
          </a:xfrm>
          <a:prstGeom prst="rect">
            <a:avLst/>
          </a:prstGeom>
          <a:ln/>
        </p:spPr>
        <p:txBody>
          <a:bodyPr/>
          <a:lstStyle>
            <a:lvl1pPr>
              <a:defRPr/>
            </a:lvl1pPr>
          </a:lstStyle>
          <a:p>
            <a:endParaRPr lang="en-US"/>
          </a:p>
        </p:txBody>
      </p:sp>
      <p:sp>
        <p:nvSpPr>
          <p:cNvPr id="6" name="Rectangle 40"/>
          <p:cNvSpPr>
            <a:spLocks noGrp="1" noChangeArrowheads="1"/>
          </p:cNvSpPr>
          <p:nvPr>
            <p:ph type="sldNum" sz="quarter" idx="12"/>
          </p:nvPr>
        </p:nvSpPr>
        <p:spPr>
          <a:xfrm>
            <a:off x="5791200" y="6345237"/>
            <a:ext cx="1117600" cy="360363"/>
          </a:xfrm>
          <a:prstGeom prst="rect">
            <a:avLst/>
          </a:prstGeom>
          <a:ln/>
        </p:spPr>
        <p:txBody>
          <a:bodyPr/>
          <a:lstStyle>
            <a:lvl1pPr>
              <a:defRPr/>
            </a:lvl1pPr>
          </a:lstStyle>
          <a:p>
            <a:fld id="{D0A58593-5D54-47D4-A6C9-F39DF0D55EC1}" type="slidenum">
              <a:rPr lang="en-US" smtClean="0"/>
              <a:t>‹#›</a:t>
            </a:fld>
            <a:endParaRPr lang="en-US"/>
          </a:p>
        </p:txBody>
      </p:sp>
    </p:spTree>
    <p:extLst>
      <p:ext uri="{BB962C8B-B14F-4D97-AF65-F5344CB8AC3E}">
        <p14:creationId xmlns:p14="http://schemas.microsoft.com/office/powerpoint/2010/main" val="842413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1"/>
            <a:ext cx="10058400" cy="719139"/>
          </a:xfrm>
        </p:spPr>
        <p:txBody>
          <a:bodyPr/>
          <a:lstStyle/>
          <a:p>
            <a:r>
              <a:rPr lang="en-US"/>
              <a:t>Click to edit Master title style</a:t>
            </a:r>
            <a:endParaRPr lang="nb-NO"/>
          </a:p>
        </p:txBody>
      </p:sp>
      <p:sp>
        <p:nvSpPr>
          <p:cNvPr id="3" name="Text Placeholder 2"/>
          <p:cNvSpPr>
            <a:spLocks noGrp="1"/>
          </p:cNvSpPr>
          <p:nvPr>
            <p:ph type="body" sz="half" idx="1"/>
          </p:nvPr>
        </p:nvSpPr>
        <p:spPr>
          <a:xfrm>
            <a:off x="1524000" y="1317627"/>
            <a:ext cx="4927600" cy="4511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6654800" y="1317627"/>
            <a:ext cx="4927600" cy="4511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5" name="Rectangle 38"/>
          <p:cNvSpPr>
            <a:spLocks noGrp="1" noChangeArrowheads="1"/>
          </p:cNvSpPr>
          <p:nvPr>
            <p:ph type="dt" sz="half" idx="10"/>
          </p:nvPr>
        </p:nvSpPr>
        <p:spPr>
          <a:xfrm>
            <a:off x="1524000" y="6345237"/>
            <a:ext cx="2540000" cy="360363"/>
          </a:xfrm>
          <a:prstGeom prst="rect">
            <a:avLst/>
          </a:prstGeom>
          <a:ln/>
        </p:spPr>
        <p:txBody>
          <a:bodyPr/>
          <a:lstStyle>
            <a:lvl1pPr>
              <a:defRPr/>
            </a:lvl1pPr>
          </a:lstStyle>
          <a:p>
            <a:fld id="{8C171219-9D04-4AB8-86EE-B176AF7CCF50}" type="datetimeFigureOut">
              <a:rPr lang="en-US" smtClean="0"/>
              <a:t>2/16/2021</a:t>
            </a:fld>
            <a:endParaRPr lang="en-US"/>
          </a:p>
        </p:txBody>
      </p:sp>
      <p:sp>
        <p:nvSpPr>
          <p:cNvPr id="6" name="Rectangle 39"/>
          <p:cNvSpPr>
            <a:spLocks noGrp="1" noChangeArrowheads="1"/>
          </p:cNvSpPr>
          <p:nvPr>
            <p:ph type="ftr" sz="quarter" idx="11"/>
          </p:nvPr>
        </p:nvSpPr>
        <p:spPr>
          <a:xfrm>
            <a:off x="8026400" y="6345237"/>
            <a:ext cx="3860800" cy="360363"/>
          </a:xfrm>
          <a:prstGeom prst="rect">
            <a:avLst/>
          </a:prstGeom>
          <a:ln/>
        </p:spPr>
        <p:txBody>
          <a:bodyPr/>
          <a:lstStyle>
            <a:lvl1pPr>
              <a:defRPr/>
            </a:lvl1pPr>
          </a:lstStyle>
          <a:p>
            <a:endParaRPr lang="en-US"/>
          </a:p>
        </p:txBody>
      </p:sp>
      <p:sp>
        <p:nvSpPr>
          <p:cNvPr id="7" name="Rectangle 40"/>
          <p:cNvSpPr>
            <a:spLocks noGrp="1" noChangeArrowheads="1"/>
          </p:cNvSpPr>
          <p:nvPr>
            <p:ph type="sldNum" sz="quarter" idx="12"/>
          </p:nvPr>
        </p:nvSpPr>
        <p:spPr>
          <a:xfrm>
            <a:off x="5791200" y="6345237"/>
            <a:ext cx="1117600" cy="360363"/>
          </a:xfrm>
          <a:prstGeom prst="rect">
            <a:avLst/>
          </a:prstGeom>
          <a:ln/>
        </p:spPr>
        <p:txBody>
          <a:bodyPr/>
          <a:lstStyle>
            <a:lvl1pPr>
              <a:defRPr/>
            </a:lvl1pPr>
          </a:lstStyle>
          <a:p>
            <a:fld id="{D0A58593-5D54-47D4-A6C9-F39DF0D55EC1}" type="slidenum">
              <a:rPr lang="en-US" smtClean="0"/>
              <a:t>‹#›</a:t>
            </a:fld>
            <a:endParaRPr lang="en-US"/>
          </a:p>
        </p:txBody>
      </p:sp>
    </p:spTree>
    <p:extLst>
      <p:ext uri="{BB962C8B-B14F-4D97-AF65-F5344CB8AC3E}">
        <p14:creationId xmlns:p14="http://schemas.microsoft.com/office/powerpoint/2010/main" val="3371562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1"/>
            <a:ext cx="10058400" cy="719139"/>
          </a:xfrm>
        </p:spPr>
        <p:txBody>
          <a:bodyPr/>
          <a:lstStyle/>
          <a:p>
            <a:r>
              <a:rPr lang="en-US"/>
              <a:t>Click to edit Master title style</a:t>
            </a:r>
            <a:endParaRPr lang="nb-NO"/>
          </a:p>
        </p:txBody>
      </p:sp>
      <p:sp>
        <p:nvSpPr>
          <p:cNvPr id="3" name="Table Placeholder 2"/>
          <p:cNvSpPr>
            <a:spLocks noGrp="1"/>
          </p:cNvSpPr>
          <p:nvPr>
            <p:ph type="tbl" idx="1"/>
          </p:nvPr>
        </p:nvSpPr>
        <p:spPr>
          <a:xfrm>
            <a:off x="1524000" y="1317627"/>
            <a:ext cx="10058400" cy="4511640"/>
          </a:xfrm>
        </p:spPr>
        <p:txBody>
          <a:bodyPr/>
          <a:lstStyle/>
          <a:p>
            <a:pPr lvl="0"/>
            <a:r>
              <a:rPr lang="en-US" noProof="0"/>
              <a:t>Click icon to add table</a:t>
            </a:r>
            <a:endParaRPr lang="nb-NO" noProof="0"/>
          </a:p>
        </p:txBody>
      </p:sp>
      <p:sp>
        <p:nvSpPr>
          <p:cNvPr id="4" name="Rectangle 38"/>
          <p:cNvSpPr>
            <a:spLocks noGrp="1" noChangeArrowheads="1"/>
          </p:cNvSpPr>
          <p:nvPr>
            <p:ph type="dt" sz="half" idx="10"/>
          </p:nvPr>
        </p:nvSpPr>
        <p:spPr>
          <a:xfrm>
            <a:off x="1524000" y="6345237"/>
            <a:ext cx="2540000" cy="360363"/>
          </a:xfrm>
          <a:prstGeom prst="rect">
            <a:avLst/>
          </a:prstGeom>
          <a:ln/>
        </p:spPr>
        <p:txBody>
          <a:bodyPr/>
          <a:lstStyle>
            <a:lvl1pPr>
              <a:defRPr/>
            </a:lvl1pPr>
          </a:lstStyle>
          <a:p>
            <a:fld id="{8C171219-9D04-4AB8-86EE-B176AF7CCF50}" type="datetimeFigureOut">
              <a:rPr lang="en-US" smtClean="0"/>
              <a:t>2/16/2021</a:t>
            </a:fld>
            <a:endParaRPr lang="en-US"/>
          </a:p>
        </p:txBody>
      </p:sp>
      <p:sp>
        <p:nvSpPr>
          <p:cNvPr id="5" name="Rectangle 39"/>
          <p:cNvSpPr>
            <a:spLocks noGrp="1" noChangeArrowheads="1"/>
          </p:cNvSpPr>
          <p:nvPr>
            <p:ph type="ftr" sz="quarter" idx="11"/>
          </p:nvPr>
        </p:nvSpPr>
        <p:spPr>
          <a:xfrm>
            <a:off x="8026400" y="6345237"/>
            <a:ext cx="3860800" cy="360363"/>
          </a:xfrm>
          <a:prstGeom prst="rect">
            <a:avLst/>
          </a:prstGeom>
          <a:ln/>
        </p:spPr>
        <p:txBody>
          <a:bodyPr/>
          <a:lstStyle>
            <a:lvl1pPr>
              <a:defRPr/>
            </a:lvl1pPr>
          </a:lstStyle>
          <a:p>
            <a:endParaRPr lang="en-US"/>
          </a:p>
        </p:txBody>
      </p:sp>
      <p:sp>
        <p:nvSpPr>
          <p:cNvPr id="6" name="Rectangle 40"/>
          <p:cNvSpPr>
            <a:spLocks noGrp="1" noChangeArrowheads="1"/>
          </p:cNvSpPr>
          <p:nvPr>
            <p:ph type="sldNum" sz="quarter" idx="12"/>
          </p:nvPr>
        </p:nvSpPr>
        <p:spPr>
          <a:xfrm>
            <a:off x="5791200" y="6345237"/>
            <a:ext cx="1117600" cy="360363"/>
          </a:xfrm>
          <a:prstGeom prst="rect">
            <a:avLst/>
          </a:prstGeom>
          <a:ln/>
        </p:spPr>
        <p:txBody>
          <a:bodyPr/>
          <a:lstStyle>
            <a:lvl1pPr>
              <a:defRPr/>
            </a:lvl1pPr>
          </a:lstStyle>
          <a:p>
            <a:fld id="{D0A58593-5D54-47D4-A6C9-F39DF0D55EC1}" type="slidenum">
              <a:rPr lang="en-US" smtClean="0"/>
              <a:t>‹#›</a:t>
            </a:fld>
            <a:endParaRPr lang="en-US"/>
          </a:p>
        </p:txBody>
      </p:sp>
    </p:spTree>
    <p:extLst>
      <p:ext uri="{BB962C8B-B14F-4D97-AF65-F5344CB8AC3E}">
        <p14:creationId xmlns:p14="http://schemas.microsoft.com/office/powerpoint/2010/main" val="1044571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914400" y="2130428"/>
            <a:ext cx="10363200" cy="1470025"/>
          </a:xfrm>
        </p:spPr>
        <p:txBody>
          <a:bodyPr/>
          <a:lstStyle>
            <a:lvl1pPr>
              <a:defRPr/>
            </a:lvl1pPr>
          </a:lstStyle>
          <a:p>
            <a:r>
              <a:rPr lang="en-US"/>
              <a:t>Click to edit Master title style</a:t>
            </a:r>
            <a:endParaRPr lang="nb-NO"/>
          </a:p>
        </p:txBody>
      </p:sp>
      <p:sp>
        <p:nvSpPr>
          <p:cNvPr id="78851"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endParaRPr lang="nb-NO"/>
          </a:p>
        </p:txBody>
      </p:sp>
      <p:sp>
        <p:nvSpPr>
          <p:cNvPr id="6" name="Rectangle 6"/>
          <p:cNvSpPr>
            <a:spLocks noGrp="1" noChangeArrowheads="1"/>
          </p:cNvSpPr>
          <p:nvPr>
            <p:ph type="sldNum" sz="quarter" idx="12"/>
          </p:nvPr>
        </p:nvSpPr>
        <p:spPr>
          <a:xfrm>
            <a:off x="8737600" y="6245225"/>
            <a:ext cx="2844800" cy="476250"/>
          </a:xfrm>
          <a:prstGeom prst="rect">
            <a:avLst/>
          </a:prstGeom>
        </p:spPr>
        <p:txBody>
          <a:bodyPr/>
          <a:lstStyle>
            <a:lvl1pPr algn="r">
              <a:defRPr sz="1400"/>
            </a:lvl1pPr>
          </a:lstStyle>
          <a:p>
            <a:fld id="{1AA085CA-E91C-43CA-8606-1AED50E783FA}" type="slidenum">
              <a:rPr lang="en-US" smtClean="0"/>
              <a:t>‹#›</a:t>
            </a:fld>
            <a:endParaRPr lang="en-US"/>
          </a:p>
        </p:txBody>
      </p:sp>
      <p:pic>
        <p:nvPicPr>
          <p:cNvPr id="9" name="Picture 8"/>
          <p:cNvPicPr>
            <a:picLocks noChangeAspect="1"/>
          </p:cNvPicPr>
          <p:nvPr/>
        </p:nvPicPr>
        <p:blipFill rotWithShape="1">
          <a:blip r:embed="rId3" cstate="print"/>
          <a:srcRect l="32309" t="46528" r="25332" b="39861"/>
          <a:stretch/>
        </p:blipFill>
        <p:spPr>
          <a:xfrm>
            <a:off x="623394" y="6245225"/>
            <a:ext cx="2997887" cy="432048"/>
          </a:xfrm>
          <a:prstGeom prst="rect">
            <a:avLst/>
          </a:prstGeom>
        </p:spPr>
      </p:pic>
    </p:spTree>
    <p:extLst>
      <p:ext uri="{BB962C8B-B14F-4D97-AF65-F5344CB8AC3E}">
        <p14:creationId xmlns:p14="http://schemas.microsoft.com/office/powerpoint/2010/main" val="4189747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914400" y="2130428"/>
            <a:ext cx="10363200" cy="1470025"/>
          </a:xfrm>
        </p:spPr>
        <p:txBody>
          <a:bodyPr/>
          <a:lstStyle>
            <a:lvl1pPr>
              <a:defRPr/>
            </a:lvl1pPr>
          </a:lstStyle>
          <a:p>
            <a:r>
              <a:rPr lang="en-US"/>
              <a:t>Click to edit Master title style</a:t>
            </a:r>
            <a:endParaRPr lang="nb-NO"/>
          </a:p>
        </p:txBody>
      </p:sp>
      <p:sp>
        <p:nvSpPr>
          <p:cNvPr id="78851"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endParaRPr lang="nb-NO"/>
          </a:p>
        </p:txBody>
      </p:sp>
      <p:sp>
        <p:nvSpPr>
          <p:cNvPr id="6" name="Rectangle 6"/>
          <p:cNvSpPr>
            <a:spLocks noGrp="1" noChangeArrowheads="1"/>
          </p:cNvSpPr>
          <p:nvPr>
            <p:ph type="sldNum" sz="quarter" idx="12"/>
          </p:nvPr>
        </p:nvSpPr>
        <p:spPr>
          <a:xfrm>
            <a:off x="8737600" y="6245225"/>
            <a:ext cx="2844800" cy="476250"/>
          </a:xfrm>
          <a:prstGeom prst="rect">
            <a:avLst/>
          </a:prstGeom>
        </p:spPr>
        <p:txBody>
          <a:bodyPr/>
          <a:lstStyle>
            <a:lvl1pPr algn="r">
              <a:defRPr sz="1400"/>
            </a:lvl1pPr>
          </a:lstStyle>
          <a:p>
            <a:fld id="{1AA085CA-E91C-43CA-8606-1AED50E783FA}" type="slidenum">
              <a:rPr lang="en-US" smtClean="0"/>
              <a:t>‹#›</a:t>
            </a:fld>
            <a:endParaRPr lang="en-US"/>
          </a:p>
        </p:txBody>
      </p:sp>
      <p:pic>
        <p:nvPicPr>
          <p:cNvPr id="9" name="Picture 8"/>
          <p:cNvPicPr>
            <a:picLocks noChangeAspect="1"/>
          </p:cNvPicPr>
          <p:nvPr/>
        </p:nvPicPr>
        <p:blipFill rotWithShape="1">
          <a:blip r:embed="rId3" cstate="print"/>
          <a:srcRect l="32309" t="46528" r="25332" b="39861"/>
          <a:stretch/>
        </p:blipFill>
        <p:spPr>
          <a:xfrm>
            <a:off x="623394" y="6245225"/>
            <a:ext cx="2997887" cy="432048"/>
          </a:xfrm>
          <a:prstGeom prst="rect">
            <a:avLst/>
          </a:prstGeom>
        </p:spPr>
      </p:pic>
    </p:spTree>
    <p:extLst>
      <p:ext uri="{BB962C8B-B14F-4D97-AF65-F5344CB8AC3E}">
        <p14:creationId xmlns:p14="http://schemas.microsoft.com/office/powerpoint/2010/main" val="359899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4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914400" y="2130428"/>
            <a:ext cx="10363200" cy="1470025"/>
          </a:xfrm>
        </p:spPr>
        <p:txBody>
          <a:bodyPr/>
          <a:lstStyle>
            <a:lvl1pPr>
              <a:defRPr/>
            </a:lvl1pPr>
          </a:lstStyle>
          <a:p>
            <a:r>
              <a:rPr lang="en-US"/>
              <a:t>Click to edit Master title style</a:t>
            </a:r>
            <a:endParaRPr lang="nb-NO"/>
          </a:p>
        </p:txBody>
      </p:sp>
      <p:sp>
        <p:nvSpPr>
          <p:cNvPr id="78851"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endParaRPr lang="nb-NO"/>
          </a:p>
        </p:txBody>
      </p:sp>
      <p:sp>
        <p:nvSpPr>
          <p:cNvPr id="6" name="Rectangle 6"/>
          <p:cNvSpPr>
            <a:spLocks noGrp="1" noChangeArrowheads="1"/>
          </p:cNvSpPr>
          <p:nvPr>
            <p:ph type="sldNum" sz="quarter" idx="12"/>
          </p:nvPr>
        </p:nvSpPr>
        <p:spPr>
          <a:xfrm>
            <a:off x="8737600" y="6245225"/>
            <a:ext cx="2844800" cy="476250"/>
          </a:xfrm>
          <a:prstGeom prst="rect">
            <a:avLst/>
          </a:prstGeom>
        </p:spPr>
        <p:txBody>
          <a:bodyPr/>
          <a:lstStyle>
            <a:lvl1pPr algn="r">
              <a:defRPr sz="1400"/>
            </a:lvl1pPr>
          </a:lstStyle>
          <a:p>
            <a:fld id="{1AA085CA-E91C-43CA-8606-1AED50E783FA}" type="slidenum">
              <a:rPr lang="en-US" smtClean="0"/>
              <a:t>‹#›</a:t>
            </a:fld>
            <a:endParaRPr lang="en-US"/>
          </a:p>
        </p:txBody>
      </p:sp>
      <p:pic>
        <p:nvPicPr>
          <p:cNvPr id="9" name="Picture 8"/>
          <p:cNvPicPr>
            <a:picLocks noChangeAspect="1"/>
          </p:cNvPicPr>
          <p:nvPr/>
        </p:nvPicPr>
        <p:blipFill rotWithShape="1">
          <a:blip r:embed="rId3" cstate="print"/>
          <a:srcRect l="32309" t="46528" r="25332" b="39861"/>
          <a:stretch/>
        </p:blipFill>
        <p:spPr>
          <a:xfrm>
            <a:off x="623394" y="6245225"/>
            <a:ext cx="2997887" cy="432048"/>
          </a:xfrm>
          <a:prstGeom prst="rect">
            <a:avLst/>
          </a:prstGeom>
        </p:spPr>
      </p:pic>
    </p:spTree>
    <p:extLst>
      <p:ext uri="{BB962C8B-B14F-4D97-AF65-F5344CB8AC3E}">
        <p14:creationId xmlns:p14="http://schemas.microsoft.com/office/powerpoint/2010/main" val="1081635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8"/>
          <p:cNvSpPr>
            <a:spLocks noGrp="1" noChangeArrowheads="1"/>
          </p:cNvSpPr>
          <p:nvPr>
            <p:ph type="dt" sz="half" idx="10"/>
          </p:nvPr>
        </p:nvSpPr>
        <p:spPr>
          <a:xfrm>
            <a:off x="1524000" y="6345237"/>
            <a:ext cx="2540000" cy="360363"/>
          </a:xfrm>
          <a:prstGeom prst="rect">
            <a:avLst/>
          </a:prstGeom>
          <a:ln/>
        </p:spPr>
        <p:txBody>
          <a:bodyPr/>
          <a:lstStyle>
            <a:lvl1pPr>
              <a:defRPr/>
            </a:lvl1pPr>
          </a:lstStyle>
          <a:p>
            <a:fld id="{13796E82-143F-4044-91FB-6C60EBA8208D}" type="datetimeFigureOut">
              <a:rPr lang="en-US" smtClean="0"/>
              <a:pPr/>
              <a:t>2/16/2021</a:t>
            </a:fld>
            <a:endParaRPr lang="en-US"/>
          </a:p>
        </p:txBody>
      </p:sp>
      <p:sp>
        <p:nvSpPr>
          <p:cNvPr id="5" name="Rectangle 39"/>
          <p:cNvSpPr>
            <a:spLocks noGrp="1" noChangeArrowheads="1"/>
          </p:cNvSpPr>
          <p:nvPr>
            <p:ph type="ftr" sz="quarter" idx="11"/>
          </p:nvPr>
        </p:nvSpPr>
        <p:spPr>
          <a:xfrm>
            <a:off x="8026400" y="6345237"/>
            <a:ext cx="3860800" cy="360363"/>
          </a:xfrm>
          <a:prstGeom prst="rect">
            <a:avLst/>
          </a:prstGeom>
          <a:ln/>
        </p:spPr>
        <p:txBody>
          <a:bodyPr/>
          <a:lstStyle>
            <a:lvl1pPr>
              <a:defRPr/>
            </a:lvl1pPr>
          </a:lstStyle>
          <a:p>
            <a:endParaRPr lang="en-US"/>
          </a:p>
        </p:txBody>
      </p:sp>
      <p:sp>
        <p:nvSpPr>
          <p:cNvPr id="6" name="Rectangle 40"/>
          <p:cNvSpPr>
            <a:spLocks noGrp="1" noChangeArrowheads="1"/>
          </p:cNvSpPr>
          <p:nvPr>
            <p:ph type="sldNum" sz="quarter" idx="12"/>
          </p:nvPr>
        </p:nvSpPr>
        <p:spPr>
          <a:xfrm>
            <a:off x="5791200" y="6345237"/>
            <a:ext cx="1117600" cy="360363"/>
          </a:xfrm>
          <a:prstGeom prst="rect">
            <a:avLst/>
          </a:prstGeom>
          <a:ln/>
        </p:spPr>
        <p:txBody>
          <a:bodyPr/>
          <a:lstStyle>
            <a:lvl1pPr>
              <a:defRPr/>
            </a:lvl1pPr>
          </a:lstStyle>
          <a:p>
            <a:fld id="{1AA085CA-E91C-43CA-8606-1AED50E783FA}" type="slidenum">
              <a:rPr lang="en-US" smtClean="0"/>
              <a:pPr/>
              <a:t>‹#›</a:t>
            </a:fld>
            <a:endParaRPr lang="en-US"/>
          </a:p>
        </p:txBody>
      </p:sp>
      <p:pic>
        <p:nvPicPr>
          <p:cNvPr id="7" name="Picture 6" descr="NSM_logo_16-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81172" cy="6858000"/>
          </a:xfrm>
          <a:prstGeom prst="rect">
            <a:avLst/>
          </a:prstGeom>
        </p:spPr>
      </p:pic>
    </p:spTree>
    <p:extLst>
      <p:ext uri="{BB962C8B-B14F-4D97-AF65-F5344CB8AC3E}">
        <p14:creationId xmlns:p14="http://schemas.microsoft.com/office/powerpoint/2010/main" val="1402219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09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4" name="Rectangle 38"/>
          <p:cNvSpPr>
            <a:spLocks noGrp="1" noChangeArrowheads="1"/>
          </p:cNvSpPr>
          <p:nvPr>
            <p:ph type="dt" sz="half" idx="10"/>
          </p:nvPr>
        </p:nvSpPr>
        <p:spPr>
          <a:xfrm>
            <a:off x="1524000" y="6345237"/>
            <a:ext cx="2540000" cy="360363"/>
          </a:xfrm>
          <a:prstGeom prst="rect">
            <a:avLst/>
          </a:prstGeom>
          <a:ln/>
        </p:spPr>
        <p:txBody>
          <a:bodyPr/>
          <a:lstStyle>
            <a:lvl1pPr>
              <a:defRPr/>
            </a:lvl1pPr>
          </a:lstStyle>
          <a:p>
            <a:fld id="{8C171219-9D04-4AB8-86EE-B176AF7CCF50}" type="datetimeFigureOut">
              <a:rPr lang="en-US" smtClean="0"/>
              <a:t>2/16/2021</a:t>
            </a:fld>
            <a:endParaRPr lang="en-US"/>
          </a:p>
        </p:txBody>
      </p:sp>
      <p:sp>
        <p:nvSpPr>
          <p:cNvPr id="5" name="Rectangle 39"/>
          <p:cNvSpPr>
            <a:spLocks noGrp="1" noChangeArrowheads="1"/>
          </p:cNvSpPr>
          <p:nvPr>
            <p:ph type="ftr" sz="quarter" idx="11"/>
          </p:nvPr>
        </p:nvSpPr>
        <p:spPr>
          <a:xfrm>
            <a:off x="8026400" y="6345237"/>
            <a:ext cx="3860800" cy="360363"/>
          </a:xfrm>
          <a:prstGeom prst="rect">
            <a:avLst/>
          </a:prstGeom>
          <a:ln/>
        </p:spPr>
        <p:txBody>
          <a:bodyPr/>
          <a:lstStyle>
            <a:lvl1pPr>
              <a:defRPr/>
            </a:lvl1pPr>
          </a:lstStyle>
          <a:p>
            <a:endParaRPr lang="en-US"/>
          </a:p>
        </p:txBody>
      </p:sp>
      <p:sp>
        <p:nvSpPr>
          <p:cNvPr id="6" name="Rectangle 40"/>
          <p:cNvSpPr>
            <a:spLocks noGrp="1" noChangeArrowheads="1"/>
          </p:cNvSpPr>
          <p:nvPr>
            <p:ph type="sldNum" sz="quarter" idx="12"/>
          </p:nvPr>
        </p:nvSpPr>
        <p:spPr>
          <a:xfrm>
            <a:off x="5791200" y="6345237"/>
            <a:ext cx="1117600" cy="360363"/>
          </a:xfrm>
          <a:prstGeom prst="rect">
            <a:avLst/>
          </a:prstGeom>
          <a:ln/>
        </p:spPr>
        <p:txBody>
          <a:bodyPr/>
          <a:lstStyle>
            <a:lvl1pPr>
              <a:defRPr/>
            </a:lvl1pPr>
          </a:lstStyle>
          <a:p>
            <a:fld id="{D0A58593-5D54-47D4-A6C9-F39DF0D55EC1}" type="slidenum">
              <a:rPr lang="en-US" smtClean="0"/>
              <a:t>‹#›</a:t>
            </a:fld>
            <a:endParaRPr lang="en-US"/>
          </a:p>
        </p:txBody>
      </p:sp>
    </p:spTree>
    <p:extLst>
      <p:ext uri="{BB962C8B-B14F-4D97-AF65-F5344CB8AC3E}">
        <p14:creationId xmlns:p14="http://schemas.microsoft.com/office/powerpoint/2010/main" val="2123000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1524000" y="1317627"/>
            <a:ext cx="4927600" cy="2879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6654800" y="1317627"/>
            <a:ext cx="4927600" cy="2879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Rectangle 38"/>
          <p:cNvSpPr>
            <a:spLocks noGrp="1" noChangeArrowheads="1"/>
          </p:cNvSpPr>
          <p:nvPr>
            <p:ph type="dt" sz="half" idx="10"/>
          </p:nvPr>
        </p:nvSpPr>
        <p:spPr>
          <a:xfrm>
            <a:off x="1524000" y="6345237"/>
            <a:ext cx="2540000" cy="360363"/>
          </a:xfrm>
          <a:prstGeom prst="rect">
            <a:avLst/>
          </a:prstGeom>
          <a:ln/>
        </p:spPr>
        <p:txBody>
          <a:bodyPr/>
          <a:lstStyle>
            <a:lvl1pPr>
              <a:defRPr/>
            </a:lvl1pPr>
          </a:lstStyle>
          <a:p>
            <a:fld id="{8C171219-9D04-4AB8-86EE-B176AF7CCF50}" type="datetimeFigureOut">
              <a:rPr lang="en-US" smtClean="0"/>
              <a:t>2/16/2021</a:t>
            </a:fld>
            <a:endParaRPr lang="en-US"/>
          </a:p>
        </p:txBody>
      </p:sp>
      <p:sp>
        <p:nvSpPr>
          <p:cNvPr id="6" name="Rectangle 39"/>
          <p:cNvSpPr>
            <a:spLocks noGrp="1" noChangeArrowheads="1"/>
          </p:cNvSpPr>
          <p:nvPr>
            <p:ph type="ftr" sz="quarter" idx="11"/>
          </p:nvPr>
        </p:nvSpPr>
        <p:spPr>
          <a:xfrm>
            <a:off x="8026400" y="6345237"/>
            <a:ext cx="3860800" cy="360363"/>
          </a:xfrm>
          <a:prstGeom prst="rect">
            <a:avLst/>
          </a:prstGeom>
          <a:ln/>
        </p:spPr>
        <p:txBody>
          <a:bodyPr/>
          <a:lstStyle>
            <a:lvl1pPr>
              <a:defRPr/>
            </a:lvl1pPr>
          </a:lstStyle>
          <a:p>
            <a:endParaRPr lang="en-US"/>
          </a:p>
        </p:txBody>
      </p:sp>
      <p:sp>
        <p:nvSpPr>
          <p:cNvPr id="7" name="Rectangle 40"/>
          <p:cNvSpPr>
            <a:spLocks noGrp="1" noChangeArrowheads="1"/>
          </p:cNvSpPr>
          <p:nvPr>
            <p:ph type="sldNum" sz="quarter" idx="12"/>
          </p:nvPr>
        </p:nvSpPr>
        <p:spPr>
          <a:xfrm>
            <a:off x="5791200" y="6345237"/>
            <a:ext cx="1117600" cy="360363"/>
          </a:xfrm>
          <a:prstGeom prst="rect">
            <a:avLst/>
          </a:prstGeom>
          <a:ln/>
        </p:spPr>
        <p:txBody>
          <a:bodyPr/>
          <a:lstStyle>
            <a:lvl1pPr>
              <a:defRPr/>
            </a:lvl1pPr>
          </a:lstStyle>
          <a:p>
            <a:fld id="{D0A58593-5D54-47D4-A6C9-F39DF0D55EC1}" type="slidenum">
              <a:rPr lang="en-US" smtClean="0"/>
              <a:t>‹#›</a:t>
            </a:fld>
            <a:endParaRPr lang="en-US"/>
          </a:p>
        </p:txBody>
      </p:sp>
    </p:spTree>
    <p:extLst>
      <p:ext uri="{BB962C8B-B14F-4D97-AF65-F5344CB8AC3E}">
        <p14:creationId xmlns:p14="http://schemas.microsoft.com/office/powerpoint/2010/main" val="21166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8192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Rectangle 38"/>
          <p:cNvSpPr>
            <a:spLocks noGrp="1" noChangeArrowheads="1"/>
          </p:cNvSpPr>
          <p:nvPr>
            <p:ph type="dt" sz="half" idx="10"/>
          </p:nvPr>
        </p:nvSpPr>
        <p:spPr>
          <a:xfrm>
            <a:off x="1524000" y="6345237"/>
            <a:ext cx="2540000" cy="360363"/>
          </a:xfrm>
          <a:prstGeom prst="rect">
            <a:avLst/>
          </a:prstGeom>
          <a:ln/>
        </p:spPr>
        <p:txBody>
          <a:bodyPr/>
          <a:lstStyle>
            <a:lvl1pPr>
              <a:defRPr/>
            </a:lvl1pPr>
          </a:lstStyle>
          <a:p>
            <a:fld id="{8C171219-9D04-4AB8-86EE-B176AF7CCF50}" type="datetimeFigureOut">
              <a:rPr lang="en-US" smtClean="0"/>
              <a:t>2/16/2021</a:t>
            </a:fld>
            <a:endParaRPr lang="en-US"/>
          </a:p>
        </p:txBody>
      </p:sp>
      <p:sp>
        <p:nvSpPr>
          <p:cNvPr id="8" name="Rectangle 39"/>
          <p:cNvSpPr>
            <a:spLocks noGrp="1" noChangeArrowheads="1"/>
          </p:cNvSpPr>
          <p:nvPr>
            <p:ph type="ftr" sz="quarter" idx="11"/>
          </p:nvPr>
        </p:nvSpPr>
        <p:spPr>
          <a:xfrm>
            <a:off x="8026400" y="6345237"/>
            <a:ext cx="3860800" cy="360363"/>
          </a:xfrm>
          <a:prstGeom prst="rect">
            <a:avLst/>
          </a:prstGeom>
          <a:ln/>
        </p:spPr>
        <p:txBody>
          <a:bodyPr/>
          <a:lstStyle>
            <a:lvl1pPr>
              <a:defRPr/>
            </a:lvl1pPr>
          </a:lstStyle>
          <a:p>
            <a:endParaRPr lang="en-US"/>
          </a:p>
        </p:txBody>
      </p:sp>
      <p:sp>
        <p:nvSpPr>
          <p:cNvPr id="9" name="Rectangle 40"/>
          <p:cNvSpPr>
            <a:spLocks noGrp="1" noChangeArrowheads="1"/>
          </p:cNvSpPr>
          <p:nvPr>
            <p:ph type="sldNum" sz="quarter" idx="12"/>
          </p:nvPr>
        </p:nvSpPr>
        <p:spPr>
          <a:xfrm>
            <a:off x="5791200" y="6345237"/>
            <a:ext cx="1117600" cy="360363"/>
          </a:xfrm>
          <a:prstGeom prst="rect">
            <a:avLst/>
          </a:prstGeom>
          <a:ln/>
        </p:spPr>
        <p:txBody>
          <a:bodyPr/>
          <a:lstStyle>
            <a:lvl1pPr>
              <a:defRPr/>
            </a:lvl1pPr>
          </a:lstStyle>
          <a:p>
            <a:fld id="{D0A58593-5D54-47D4-A6C9-F39DF0D55EC1}" type="slidenum">
              <a:rPr lang="en-US" smtClean="0"/>
              <a:t>‹#›</a:t>
            </a:fld>
            <a:endParaRPr lang="en-US"/>
          </a:p>
        </p:txBody>
      </p:sp>
    </p:spTree>
    <p:extLst>
      <p:ext uri="{BB962C8B-B14F-4D97-AF65-F5344CB8AC3E}">
        <p14:creationId xmlns:p14="http://schemas.microsoft.com/office/powerpoint/2010/main" val="468548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Rectangle 38"/>
          <p:cNvSpPr>
            <a:spLocks noGrp="1" noChangeArrowheads="1"/>
          </p:cNvSpPr>
          <p:nvPr>
            <p:ph type="dt" sz="half" idx="10"/>
          </p:nvPr>
        </p:nvSpPr>
        <p:spPr>
          <a:xfrm>
            <a:off x="1524000" y="6345237"/>
            <a:ext cx="2540000" cy="360363"/>
          </a:xfrm>
          <a:prstGeom prst="rect">
            <a:avLst/>
          </a:prstGeom>
          <a:ln/>
        </p:spPr>
        <p:txBody>
          <a:bodyPr/>
          <a:lstStyle>
            <a:lvl1pPr>
              <a:defRPr/>
            </a:lvl1pPr>
          </a:lstStyle>
          <a:p>
            <a:fld id="{8C171219-9D04-4AB8-86EE-B176AF7CCF50}" type="datetimeFigureOut">
              <a:rPr lang="en-US" smtClean="0"/>
              <a:t>2/16/2021</a:t>
            </a:fld>
            <a:endParaRPr lang="en-US"/>
          </a:p>
        </p:txBody>
      </p:sp>
      <p:sp>
        <p:nvSpPr>
          <p:cNvPr id="4" name="Rectangle 39"/>
          <p:cNvSpPr>
            <a:spLocks noGrp="1" noChangeArrowheads="1"/>
          </p:cNvSpPr>
          <p:nvPr>
            <p:ph type="ftr" sz="quarter" idx="11"/>
          </p:nvPr>
        </p:nvSpPr>
        <p:spPr>
          <a:xfrm>
            <a:off x="8026400" y="6345237"/>
            <a:ext cx="3860800" cy="360363"/>
          </a:xfrm>
          <a:prstGeom prst="rect">
            <a:avLst/>
          </a:prstGeom>
          <a:ln/>
        </p:spPr>
        <p:txBody>
          <a:bodyPr/>
          <a:lstStyle>
            <a:lvl1pPr>
              <a:defRPr/>
            </a:lvl1pPr>
          </a:lstStyle>
          <a:p>
            <a:endParaRPr lang="en-US"/>
          </a:p>
        </p:txBody>
      </p:sp>
      <p:sp>
        <p:nvSpPr>
          <p:cNvPr id="5" name="Rectangle 40"/>
          <p:cNvSpPr>
            <a:spLocks noGrp="1" noChangeArrowheads="1"/>
          </p:cNvSpPr>
          <p:nvPr>
            <p:ph type="sldNum" sz="quarter" idx="12"/>
          </p:nvPr>
        </p:nvSpPr>
        <p:spPr>
          <a:xfrm>
            <a:off x="5791200" y="6345237"/>
            <a:ext cx="1117600" cy="360363"/>
          </a:xfrm>
          <a:prstGeom prst="rect">
            <a:avLst/>
          </a:prstGeom>
          <a:ln/>
        </p:spPr>
        <p:txBody>
          <a:bodyPr/>
          <a:lstStyle>
            <a:lvl1pPr>
              <a:defRPr/>
            </a:lvl1pPr>
          </a:lstStyle>
          <a:p>
            <a:fld id="{D0A58593-5D54-47D4-A6C9-F39DF0D55EC1}" type="slidenum">
              <a:rPr lang="en-US" smtClean="0"/>
              <a:t>‹#›</a:t>
            </a:fld>
            <a:endParaRPr lang="en-US"/>
          </a:p>
        </p:txBody>
      </p:sp>
    </p:spTree>
    <p:extLst>
      <p:ext uri="{BB962C8B-B14F-4D97-AF65-F5344CB8AC3E}">
        <p14:creationId xmlns:p14="http://schemas.microsoft.com/office/powerpoint/2010/main" val="2293394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8"/>
          <p:cNvSpPr>
            <a:spLocks noGrp="1" noChangeArrowheads="1"/>
          </p:cNvSpPr>
          <p:nvPr>
            <p:ph type="dt" sz="half" idx="10"/>
          </p:nvPr>
        </p:nvSpPr>
        <p:spPr>
          <a:xfrm>
            <a:off x="1524000" y="6345237"/>
            <a:ext cx="2540000" cy="360363"/>
          </a:xfrm>
          <a:prstGeom prst="rect">
            <a:avLst/>
          </a:prstGeom>
          <a:ln/>
        </p:spPr>
        <p:txBody>
          <a:bodyPr/>
          <a:lstStyle>
            <a:lvl1pPr>
              <a:defRPr/>
            </a:lvl1pPr>
          </a:lstStyle>
          <a:p>
            <a:fld id="{8C171219-9D04-4AB8-86EE-B176AF7CCF50}" type="datetimeFigureOut">
              <a:rPr lang="en-US" smtClean="0"/>
              <a:t>2/16/2021</a:t>
            </a:fld>
            <a:endParaRPr lang="en-US"/>
          </a:p>
        </p:txBody>
      </p:sp>
      <p:sp>
        <p:nvSpPr>
          <p:cNvPr id="3" name="Rectangle 39"/>
          <p:cNvSpPr>
            <a:spLocks noGrp="1" noChangeArrowheads="1"/>
          </p:cNvSpPr>
          <p:nvPr>
            <p:ph type="ftr" sz="quarter" idx="11"/>
          </p:nvPr>
        </p:nvSpPr>
        <p:spPr>
          <a:xfrm>
            <a:off x="8026400" y="6345237"/>
            <a:ext cx="3860800" cy="360363"/>
          </a:xfrm>
          <a:prstGeom prst="rect">
            <a:avLst/>
          </a:prstGeom>
          <a:ln/>
        </p:spPr>
        <p:txBody>
          <a:bodyPr/>
          <a:lstStyle>
            <a:lvl1pPr>
              <a:defRPr/>
            </a:lvl1pPr>
          </a:lstStyle>
          <a:p>
            <a:endParaRPr lang="en-US"/>
          </a:p>
        </p:txBody>
      </p:sp>
      <p:sp>
        <p:nvSpPr>
          <p:cNvPr id="4" name="Rectangle 40"/>
          <p:cNvSpPr>
            <a:spLocks noGrp="1" noChangeArrowheads="1"/>
          </p:cNvSpPr>
          <p:nvPr>
            <p:ph type="sldNum" sz="quarter" idx="12"/>
          </p:nvPr>
        </p:nvSpPr>
        <p:spPr>
          <a:xfrm>
            <a:off x="5791200" y="6345237"/>
            <a:ext cx="1117600" cy="360363"/>
          </a:xfrm>
          <a:prstGeom prst="rect">
            <a:avLst/>
          </a:prstGeom>
          <a:ln/>
        </p:spPr>
        <p:txBody>
          <a:bodyPr/>
          <a:lstStyle>
            <a:lvl1pPr>
              <a:defRPr/>
            </a:lvl1pPr>
          </a:lstStyle>
          <a:p>
            <a:fld id="{D0A58593-5D54-47D4-A6C9-F39DF0D55EC1}" type="slidenum">
              <a:rPr lang="en-US" smtClean="0"/>
              <a:t>‹#›</a:t>
            </a:fld>
            <a:endParaRPr lang="en-US"/>
          </a:p>
        </p:txBody>
      </p:sp>
    </p:spTree>
    <p:extLst>
      <p:ext uri="{BB962C8B-B14F-4D97-AF65-F5344CB8AC3E}">
        <p14:creationId xmlns:p14="http://schemas.microsoft.com/office/powerpoint/2010/main" val="47023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bwMode="auto">
          <a:xfrm>
            <a:off x="1" y="0"/>
            <a:ext cx="12181172" cy="6117299"/>
          </a:xfrm>
          <a:prstGeom prst="rect">
            <a:avLst/>
          </a:prstGeom>
          <a:solidFill>
            <a:srgbClr val="F0F0F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pitchFamily="18" charset="0"/>
            </a:endParaRPr>
          </a:p>
        </p:txBody>
      </p:sp>
      <p:sp>
        <p:nvSpPr>
          <p:cNvPr id="1028" name="Rectangle 3"/>
          <p:cNvSpPr>
            <a:spLocks noGrp="1" noChangeArrowheads="1"/>
          </p:cNvSpPr>
          <p:nvPr>
            <p:ph type="body" idx="1"/>
          </p:nvPr>
        </p:nvSpPr>
        <p:spPr bwMode="auto">
          <a:xfrm>
            <a:off x="1199456" y="1412776"/>
            <a:ext cx="10058400" cy="42244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029" name="Rectangle 2"/>
          <p:cNvSpPr>
            <a:spLocks noGrp="1" noChangeArrowheads="1"/>
          </p:cNvSpPr>
          <p:nvPr>
            <p:ph type="title"/>
          </p:nvPr>
        </p:nvSpPr>
        <p:spPr bwMode="auto">
          <a:xfrm>
            <a:off x="1199456" y="452669"/>
            <a:ext cx="10058400" cy="6720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edit Master title style</a:t>
            </a:r>
            <a:endParaRPr lang="nb-NO" dirty="0"/>
          </a:p>
        </p:txBody>
      </p:sp>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23888" y="6185698"/>
            <a:ext cx="621901" cy="621901"/>
          </a:xfrm>
          <a:prstGeom prst="rect">
            <a:avLst/>
          </a:prstGeom>
        </p:spPr>
      </p:pic>
      <p:pic>
        <p:nvPicPr>
          <p:cNvPr id="11" name="Bilde 10">
            <a:extLst>
              <a:ext uri="{FF2B5EF4-FFF2-40B4-BE49-F238E27FC236}">
                <a16:creationId xmlns:a16="http://schemas.microsoft.com/office/drawing/2014/main" id="{7028E45A-4914-6C4D-930B-56B479F0548C}"/>
              </a:ext>
            </a:extLst>
          </p:cNvPr>
          <p:cNvPicPr>
            <a:picLocks noChangeAspect="1"/>
          </p:cNvPicPr>
          <p:nvPr/>
        </p:nvPicPr>
        <p:blipFill>
          <a:blip r:embed="rId20"/>
          <a:stretch>
            <a:fillRect/>
          </a:stretch>
        </p:blipFill>
        <p:spPr>
          <a:xfrm>
            <a:off x="9449589" y="6328924"/>
            <a:ext cx="2118523" cy="335447"/>
          </a:xfrm>
          <a:prstGeom prst="rect">
            <a:avLst/>
          </a:prstGeom>
        </p:spPr>
      </p:pic>
    </p:spTree>
    <p:extLst>
      <p:ext uri="{BB962C8B-B14F-4D97-AF65-F5344CB8AC3E}">
        <p14:creationId xmlns:p14="http://schemas.microsoft.com/office/powerpoint/2010/main" val="2346865438"/>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Lst>
  <p:txStyles>
    <p:titleStyle>
      <a:lvl1pPr algn="l" rtl="0" eaLnBrk="1" fontAlgn="base" hangingPunct="1">
        <a:spcBef>
          <a:spcPct val="0"/>
        </a:spcBef>
        <a:spcAft>
          <a:spcPct val="0"/>
        </a:spcAft>
        <a:defRPr sz="4200" b="1">
          <a:solidFill>
            <a:srgbClr val="00366C"/>
          </a:solidFill>
          <a:latin typeface="+mj-lt"/>
          <a:ea typeface="+mj-ea"/>
          <a:cs typeface="+mj-cs"/>
        </a:defRPr>
      </a:lvl1pPr>
      <a:lvl2pPr algn="l" rtl="0" eaLnBrk="1" fontAlgn="base" hangingPunct="1">
        <a:spcBef>
          <a:spcPct val="0"/>
        </a:spcBef>
        <a:spcAft>
          <a:spcPct val="0"/>
        </a:spcAft>
        <a:defRPr sz="4267" b="1">
          <a:solidFill>
            <a:srgbClr val="00366C"/>
          </a:solidFill>
          <a:latin typeface="Arial" charset="0"/>
        </a:defRPr>
      </a:lvl2pPr>
      <a:lvl3pPr algn="l" rtl="0" eaLnBrk="1" fontAlgn="base" hangingPunct="1">
        <a:spcBef>
          <a:spcPct val="0"/>
        </a:spcBef>
        <a:spcAft>
          <a:spcPct val="0"/>
        </a:spcAft>
        <a:defRPr sz="4267" b="1">
          <a:solidFill>
            <a:srgbClr val="00366C"/>
          </a:solidFill>
          <a:latin typeface="Arial" charset="0"/>
        </a:defRPr>
      </a:lvl3pPr>
      <a:lvl4pPr algn="l" rtl="0" eaLnBrk="1" fontAlgn="base" hangingPunct="1">
        <a:spcBef>
          <a:spcPct val="0"/>
        </a:spcBef>
        <a:spcAft>
          <a:spcPct val="0"/>
        </a:spcAft>
        <a:defRPr sz="4267" b="1">
          <a:solidFill>
            <a:srgbClr val="00366C"/>
          </a:solidFill>
          <a:latin typeface="Arial" charset="0"/>
        </a:defRPr>
      </a:lvl4pPr>
      <a:lvl5pPr algn="l" rtl="0" eaLnBrk="1" fontAlgn="base" hangingPunct="1">
        <a:spcBef>
          <a:spcPct val="0"/>
        </a:spcBef>
        <a:spcAft>
          <a:spcPct val="0"/>
        </a:spcAft>
        <a:defRPr sz="4267" b="1">
          <a:solidFill>
            <a:srgbClr val="00366C"/>
          </a:solidFill>
          <a:latin typeface="Arial" charset="0"/>
        </a:defRPr>
      </a:lvl5pPr>
      <a:lvl6pPr marL="609585" algn="l" rtl="0" eaLnBrk="1" fontAlgn="base" hangingPunct="1">
        <a:spcBef>
          <a:spcPct val="0"/>
        </a:spcBef>
        <a:spcAft>
          <a:spcPct val="0"/>
        </a:spcAft>
        <a:defRPr sz="4267" b="1">
          <a:solidFill>
            <a:srgbClr val="00366C"/>
          </a:solidFill>
          <a:latin typeface="Arial" charset="0"/>
        </a:defRPr>
      </a:lvl6pPr>
      <a:lvl7pPr marL="1219170" algn="l" rtl="0" eaLnBrk="1" fontAlgn="base" hangingPunct="1">
        <a:spcBef>
          <a:spcPct val="0"/>
        </a:spcBef>
        <a:spcAft>
          <a:spcPct val="0"/>
        </a:spcAft>
        <a:defRPr sz="4267" b="1">
          <a:solidFill>
            <a:srgbClr val="00366C"/>
          </a:solidFill>
          <a:latin typeface="Arial" charset="0"/>
        </a:defRPr>
      </a:lvl7pPr>
      <a:lvl8pPr marL="1828754" algn="l" rtl="0" eaLnBrk="1" fontAlgn="base" hangingPunct="1">
        <a:spcBef>
          <a:spcPct val="0"/>
        </a:spcBef>
        <a:spcAft>
          <a:spcPct val="0"/>
        </a:spcAft>
        <a:defRPr sz="4267" b="1">
          <a:solidFill>
            <a:srgbClr val="00366C"/>
          </a:solidFill>
          <a:latin typeface="Arial" charset="0"/>
        </a:defRPr>
      </a:lvl8pPr>
      <a:lvl9pPr marL="2438339" algn="l" rtl="0" eaLnBrk="1" fontAlgn="base" hangingPunct="1">
        <a:spcBef>
          <a:spcPct val="0"/>
        </a:spcBef>
        <a:spcAft>
          <a:spcPct val="0"/>
        </a:spcAft>
        <a:defRPr sz="4267" b="1">
          <a:solidFill>
            <a:srgbClr val="00366C"/>
          </a:solidFill>
          <a:latin typeface="Arial" charset="0"/>
        </a:defRPr>
      </a:lvl9pPr>
    </p:titleStyle>
    <p:bodyStyle>
      <a:lvl1pPr marL="251878" indent="-251878" algn="l" rtl="0" eaLnBrk="1" fontAlgn="base" hangingPunct="1">
        <a:spcBef>
          <a:spcPct val="20000"/>
        </a:spcBef>
        <a:spcAft>
          <a:spcPct val="0"/>
        </a:spcAft>
        <a:buFont typeface="Times"/>
        <a:buChar char="•"/>
        <a:defRPr sz="2600" b="1">
          <a:solidFill>
            <a:srgbClr val="00366C"/>
          </a:solidFill>
          <a:latin typeface="+mn-lt"/>
          <a:ea typeface="+mn-ea"/>
          <a:cs typeface="+mn-cs"/>
        </a:defRPr>
      </a:lvl1pPr>
      <a:lvl2pPr marL="891095" indent="-260344" algn="l" rtl="0" eaLnBrk="1" fontAlgn="base" hangingPunct="1">
        <a:spcBef>
          <a:spcPct val="20000"/>
        </a:spcBef>
        <a:spcAft>
          <a:spcPct val="0"/>
        </a:spcAft>
        <a:buClr>
          <a:schemeClr val="tx2"/>
        </a:buClr>
        <a:buFont typeface="Times"/>
        <a:buChar char="•"/>
        <a:defRPr sz="2000">
          <a:solidFill>
            <a:schemeClr val="tx1"/>
          </a:solidFill>
          <a:latin typeface="+mn-lt"/>
        </a:defRPr>
      </a:lvl2pPr>
      <a:lvl3pPr marL="1530312" indent="-264577" algn="l" rtl="0" eaLnBrk="1" fontAlgn="base" hangingPunct="1">
        <a:spcBef>
          <a:spcPct val="20000"/>
        </a:spcBef>
        <a:spcAft>
          <a:spcPct val="0"/>
        </a:spcAft>
        <a:buClr>
          <a:schemeClr val="tx2"/>
        </a:buClr>
        <a:buFont typeface="Times"/>
        <a:buChar char="•"/>
        <a:defRPr sz="2000">
          <a:solidFill>
            <a:schemeClr val="tx1"/>
          </a:solidFill>
          <a:latin typeface="+mn-lt"/>
        </a:defRPr>
      </a:lvl3pPr>
      <a:lvl4pPr marL="2031949" indent="-203195" algn="l" rtl="0" eaLnBrk="1" fontAlgn="base" hangingPunct="1">
        <a:spcBef>
          <a:spcPct val="20000"/>
        </a:spcBef>
        <a:spcAft>
          <a:spcPct val="0"/>
        </a:spcAft>
        <a:buClr>
          <a:schemeClr val="tx2"/>
        </a:buClr>
        <a:buFont typeface="Times"/>
        <a:buChar char="•"/>
        <a:defRPr sz="2000">
          <a:solidFill>
            <a:schemeClr val="tx1"/>
          </a:solidFill>
          <a:latin typeface="+mn-lt"/>
        </a:defRPr>
      </a:lvl4pPr>
      <a:lvl5pPr marL="2671167" indent="-232828" algn="l" rtl="0" eaLnBrk="1" fontAlgn="base" hangingPunct="1">
        <a:spcBef>
          <a:spcPct val="20000"/>
        </a:spcBef>
        <a:spcAft>
          <a:spcPct val="0"/>
        </a:spcAft>
        <a:buClr>
          <a:schemeClr val="tx2"/>
        </a:buClr>
        <a:buFont typeface="Times"/>
        <a:buChar char="•"/>
        <a:defRPr sz="2000">
          <a:solidFill>
            <a:schemeClr val="tx1"/>
          </a:solidFill>
          <a:latin typeface="+mn-lt"/>
        </a:defRPr>
      </a:lvl5pPr>
      <a:lvl6pPr marL="3280751" indent="-232828" algn="l" rtl="0" eaLnBrk="1" fontAlgn="base" hangingPunct="1">
        <a:spcBef>
          <a:spcPct val="20000"/>
        </a:spcBef>
        <a:spcAft>
          <a:spcPct val="0"/>
        </a:spcAft>
        <a:buClr>
          <a:schemeClr val="tx2"/>
        </a:buClr>
        <a:buFont typeface="Times" pitchFamily="18" charset="0"/>
        <a:buChar char="•"/>
        <a:defRPr sz="2133">
          <a:solidFill>
            <a:schemeClr val="tx1"/>
          </a:solidFill>
          <a:latin typeface="+mn-lt"/>
        </a:defRPr>
      </a:lvl6pPr>
      <a:lvl7pPr marL="3890336" indent="-232828" algn="l" rtl="0" eaLnBrk="1" fontAlgn="base" hangingPunct="1">
        <a:spcBef>
          <a:spcPct val="20000"/>
        </a:spcBef>
        <a:spcAft>
          <a:spcPct val="0"/>
        </a:spcAft>
        <a:buClr>
          <a:schemeClr val="tx2"/>
        </a:buClr>
        <a:buFont typeface="Times" pitchFamily="18" charset="0"/>
        <a:buChar char="•"/>
        <a:defRPr sz="2133">
          <a:solidFill>
            <a:schemeClr val="tx1"/>
          </a:solidFill>
          <a:latin typeface="+mn-lt"/>
        </a:defRPr>
      </a:lvl7pPr>
      <a:lvl8pPr marL="4499921" indent="-232828" algn="l" rtl="0" eaLnBrk="1" fontAlgn="base" hangingPunct="1">
        <a:spcBef>
          <a:spcPct val="20000"/>
        </a:spcBef>
        <a:spcAft>
          <a:spcPct val="0"/>
        </a:spcAft>
        <a:buClr>
          <a:schemeClr val="tx2"/>
        </a:buClr>
        <a:buFont typeface="Times" pitchFamily="18" charset="0"/>
        <a:buChar char="•"/>
        <a:defRPr sz="2133">
          <a:solidFill>
            <a:schemeClr val="tx1"/>
          </a:solidFill>
          <a:latin typeface="+mn-lt"/>
        </a:defRPr>
      </a:lvl8pPr>
      <a:lvl9pPr marL="5109506" indent="-232828" algn="l" rtl="0" eaLnBrk="1" fontAlgn="base" hangingPunct="1">
        <a:spcBef>
          <a:spcPct val="20000"/>
        </a:spcBef>
        <a:spcAft>
          <a:spcPct val="0"/>
        </a:spcAft>
        <a:buClr>
          <a:schemeClr val="tx2"/>
        </a:buClr>
        <a:buFont typeface="Times" pitchFamily="18" charset="0"/>
        <a:buChar char="•"/>
        <a:defRPr sz="2133">
          <a:solidFill>
            <a:schemeClr val="tx1"/>
          </a:solidFill>
          <a:latin typeface="+mn-lt"/>
        </a:defRPr>
      </a:lvl9pPr>
    </p:bodyStyle>
    <p:otherStyle>
      <a:defPPr>
        <a:defRPr lang="nb-NO"/>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osf.io/zab38/"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BD57-74C8-4C81-A6D1-1E764A685348}"/>
              </a:ext>
            </a:extLst>
          </p:cNvPr>
          <p:cNvSpPr>
            <a:spLocks noGrp="1"/>
          </p:cNvSpPr>
          <p:nvPr>
            <p:ph type="ctrTitle"/>
          </p:nvPr>
        </p:nvSpPr>
        <p:spPr>
          <a:xfrm>
            <a:off x="1524000" y="1122363"/>
            <a:ext cx="9144000" cy="2387600"/>
          </a:xfrm>
        </p:spPr>
        <p:txBody>
          <a:bodyPr/>
          <a:lstStyle/>
          <a:p>
            <a:r>
              <a:rPr lang="en-US" sz="2800" b="0" dirty="0">
                <a:solidFill>
                  <a:schemeClr val="accent4"/>
                </a:solidFill>
              </a:rPr>
              <a:t>Njål Andersen presents: </a:t>
            </a:r>
            <a:br>
              <a:rPr lang="en-US" sz="2800" b="0" dirty="0"/>
            </a:br>
            <a:br>
              <a:rPr lang="en-US" sz="2800" b="0" dirty="0"/>
            </a:br>
            <a:r>
              <a:rPr lang="en-US" sz="2800" b="0" dirty="0"/>
              <a:t>Calibrate your confidence in research findings:</a:t>
            </a:r>
            <a:br>
              <a:rPr lang="en-US" sz="2800" b="0" dirty="0"/>
            </a:br>
            <a:r>
              <a:rPr lang="en-US" sz="2800" b="0" dirty="0"/>
              <a:t>A tutorial on improving research methods and practices</a:t>
            </a:r>
            <a:br>
              <a:rPr lang="en-US" sz="2800" b="0" dirty="0"/>
            </a:br>
            <a:br>
              <a:rPr lang="en-US" sz="2800" b="0" dirty="0"/>
            </a:br>
            <a:r>
              <a:rPr lang="en-US" sz="1800" b="0" dirty="0"/>
              <a:t>Aline da Silva Frost and Alison </a:t>
            </a:r>
            <a:r>
              <a:rPr lang="en-US" sz="1800" b="0" dirty="0" err="1"/>
              <a:t>Ledgerwood</a:t>
            </a:r>
            <a:r>
              <a:rPr lang="en-US" sz="1800" b="0"/>
              <a:t> (2020)</a:t>
            </a:r>
            <a:br>
              <a:rPr lang="en-US" sz="1800" b="0" dirty="0"/>
            </a:br>
            <a:endParaRPr lang="en-US" sz="2800" dirty="0"/>
          </a:p>
        </p:txBody>
      </p:sp>
      <p:sp>
        <p:nvSpPr>
          <p:cNvPr id="3" name="Subtitle 2">
            <a:extLst>
              <a:ext uri="{FF2B5EF4-FFF2-40B4-BE49-F238E27FC236}">
                <a16:creationId xmlns:a16="http://schemas.microsoft.com/office/drawing/2014/main" id="{CEB2F40E-C8DD-4405-90A2-B779153F1AC7}"/>
              </a:ext>
            </a:extLst>
          </p:cNvPr>
          <p:cNvSpPr>
            <a:spLocks noGrp="1"/>
          </p:cNvSpPr>
          <p:nvPr>
            <p:ph type="subTitle" idx="1"/>
          </p:nvPr>
        </p:nvSpPr>
        <p:spPr/>
        <p:txBody>
          <a:bodyPr/>
          <a:lstStyle/>
          <a:p>
            <a:pPr algn="l"/>
            <a:r>
              <a:rPr lang="en-US" sz="1800" b="0" dirty="0"/>
              <a:t>“…for the average researcher, it can be daunting to approach this new wealth of resources for the first time. You know that you want to understand the contours of recent developments and to learn as much as possible from the research you do, but where do you even begin? We think that one of the most important methodological skills to develop is how to calibrate your confidence in a finding to the actual strength of that finding.” </a:t>
            </a:r>
          </a:p>
        </p:txBody>
      </p:sp>
    </p:spTree>
    <p:extLst>
      <p:ext uri="{BB962C8B-B14F-4D97-AF65-F5344CB8AC3E}">
        <p14:creationId xmlns:p14="http://schemas.microsoft.com/office/powerpoint/2010/main" val="4270475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53B28-85F0-4DE2-A15E-C0F7E2DBE137}"/>
              </a:ext>
            </a:extLst>
          </p:cNvPr>
          <p:cNvSpPr>
            <a:spLocks noGrp="1"/>
          </p:cNvSpPr>
          <p:nvPr>
            <p:ph type="title"/>
          </p:nvPr>
        </p:nvSpPr>
        <p:spPr/>
        <p:txBody>
          <a:bodyPr/>
          <a:lstStyle/>
          <a:p>
            <a:r>
              <a:rPr lang="en-US" dirty="0"/>
              <a:t>When designing your own study... </a:t>
            </a:r>
          </a:p>
        </p:txBody>
      </p:sp>
      <p:sp>
        <p:nvSpPr>
          <p:cNvPr id="3" name="Content Placeholder 2">
            <a:extLst>
              <a:ext uri="{FF2B5EF4-FFF2-40B4-BE49-F238E27FC236}">
                <a16:creationId xmlns:a16="http://schemas.microsoft.com/office/drawing/2014/main" id="{35B3F527-356E-41C5-B5F4-DE398EB1DAF5}"/>
              </a:ext>
            </a:extLst>
          </p:cNvPr>
          <p:cNvSpPr>
            <a:spLocks noGrp="1"/>
          </p:cNvSpPr>
          <p:nvPr>
            <p:ph idx="1"/>
          </p:nvPr>
        </p:nvSpPr>
        <p:spPr/>
        <p:txBody>
          <a:bodyPr/>
          <a:lstStyle/>
          <a:p>
            <a:r>
              <a:rPr lang="en-US" dirty="0"/>
              <a:t>How do you figure out your estimated effect size?</a:t>
            </a:r>
          </a:p>
          <a:p>
            <a:pPr lvl="1"/>
            <a:r>
              <a:rPr lang="en-US" dirty="0">
                <a:sym typeface="Wingdings" panose="05000000000000000000" pitchFamily="2" charset="2"/>
              </a:rPr>
              <a:t>Solutions: </a:t>
            </a:r>
          </a:p>
          <a:p>
            <a:pPr lvl="2"/>
            <a:r>
              <a:rPr lang="en-US" dirty="0">
                <a:sym typeface="Wingdings" panose="05000000000000000000" pitchFamily="2" charset="2"/>
              </a:rPr>
              <a:t>Focus on studies with bit samples, that what to show size of effect, not existence of effect</a:t>
            </a:r>
          </a:p>
          <a:p>
            <a:pPr lvl="2"/>
            <a:r>
              <a:rPr lang="en-US" dirty="0">
                <a:sym typeface="Wingdings" panose="05000000000000000000" pitchFamily="2" charset="2"/>
              </a:rPr>
              <a:t>Use meta analysis if possible</a:t>
            </a:r>
          </a:p>
          <a:p>
            <a:pPr lvl="3"/>
            <a:r>
              <a:rPr lang="en-US" dirty="0">
                <a:sym typeface="Wingdings" panose="05000000000000000000" pitchFamily="2" charset="2"/>
              </a:rPr>
              <a:t>Preferably those who correct for publication bias! </a:t>
            </a:r>
          </a:p>
          <a:p>
            <a:r>
              <a:rPr lang="en-US" dirty="0">
                <a:sym typeface="Wingdings" panose="05000000000000000000" pitchFamily="2" charset="2"/>
              </a:rPr>
              <a:t>Use a priori power calculators, </a:t>
            </a:r>
            <a:r>
              <a:rPr lang="en-US" dirty="0" err="1">
                <a:sym typeface="Wingdings" panose="05000000000000000000" pitchFamily="2" charset="2"/>
              </a:rPr>
              <a:t>eg</a:t>
            </a:r>
            <a:r>
              <a:rPr lang="en-US" dirty="0">
                <a:sym typeface="Wingdings" panose="05000000000000000000" pitchFamily="2" charset="2"/>
              </a:rPr>
              <a:t>: </a:t>
            </a:r>
          </a:p>
          <a:p>
            <a:pPr lvl="1"/>
            <a:r>
              <a:rPr lang="en-US" dirty="0">
                <a:sym typeface="Wingdings" panose="05000000000000000000" pitchFamily="2" charset="2"/>
              </a:rPr>
              <a:t>G*Power, PANGEA, </a:t>
            </a:r>
            <a:r>
              <a:rPr lang="en-US" dirty="0" err="1">
                <a:sym typeface="Wingdings" panose="05000000000000000000" pitchFamily="2" charset="2"/>
              </a:rPr>
              <a:t>pwrSEM</a:t>
            </a:r>
            <a:r>
              <a:rPr lang="en-US" dirty="0">
                <a:sym typeface="Wingdings" panose="05000000000000000000" pitchFamily="2" charset="2"/>
              </a:rPr>
              <a:t>. </a:t>
            </a:r>
          </a:p>
          <a:p>
            <a:r>
              <a:rPr lang="en-US" dirty="0">
                <a:sym typeface="Wingdings" panose="05000000000000000000" pitchFamily="2" charset="2"/>
              </a:rPr>
              <a:t>If no good estimates for effect size? Use a program that accounts for uncertainty: </a:t>
            </a:r>
          </a:p>
          <a:p>
            <a:pPr lvl="1"/>
            <a:r>
              <a:rPr lang="en-US" sz="2200" b="0" dirty="0"/>
              <a:t>https://designingexperiments.com/shiny-r-web-apps</a:t>
            </a:r>
            <a:endParaRPr lang="en-US" dirty="0">
              <a:sym typeface="Wingdings" panose="05000000000000000000" pitchFamily="2" charset="2"/>
            </a:endParaRPr>
          </a:p>
          <a:p>
            <a:pPr lvl="1"/>
            <a:endParaRPr lang="en-US" dirty="0">
              <a:sym typeface="Wingdings" panose="05000000000000000000" pitchFamily="2" charset="2"/>
            </a:endParaRPr>
          </a:p>
        </p:txBody>
      </p:sp>
    </p:spTree>
    <p:extLst>
      <p:ext uri="{BB962C8B-B14F-4D97-AF65-F5344CB8AC3E}">
        <p14:creationId xmlns:p14="http://schemas.microsoft.com/office/powerpoint/2010/main" val="1572562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29FDC-9ACC-4CB7-9515-88C0309885C0}"/>
              </a:ext>
            </a:extLst>
          </p:cNvPr>
          <p:cNvSpPr>
            <a:spLocks noGrp="1"/>
          </p:cNvSpPr>
          <p:nvPr>
            <p:ph type="title"/>
          </p:nvPr>
        </p:nvSpPr>
        <p:spPr/>
        <p:txBody>
          <a:bodyPr/>
          <a:lstStyle/>
          <a:p>
            <a:r>
              <a:rPr lang="en-US" sz="4000" dirty="0"/>
              <a:t>Nothing to base effect size estimate on?</a:t>
            </a:r>
          </a:p>
        </p:txBody>
      </p:sp>
      <p:sp>
        <p:nvSpPr>
          <p:cNvPr id="3" name="Content Placeholder 2">
            <a:extLst>
              <a:ext uri="{FF2B5EF4-FFF2-40B4-BE49-F238E27FC236}">
                <a16:creationId xmlns:a16="http://schemas.microsoft.com/office/drawing/2014/main" id="{609CF754-209F-4949-86EF-5DDBE2442530}"/>
              </a:ext>
            </a:extLst>
          </p:cNvPr>
          <p:cNvSpPr>
            <a:spLocks noGrp="1"/>
          </p:cNvSpPr>
          <p:nvPr>
            <p:ph idx="1"/>
          </p:nvPr>
        </p:nvSpPr>
        <p:spPr/>
        <p:txBody>
          <a:bodyPr/>
          <a:lstStyle/>
          <a:p>
            <a:r>
              <a:rPr lang="en-US" b="0" dirty="0"/>
              <a:t>Identify the smallest effect size of interest (SESOI)</a:t>
            </a:r>
          </a:p>
          <a:p>
            <a:pPr lvl="1"/>
            <a:r>
              <a:rPr lang="en-US" dirty="0"/>
              <a:t>How big should the effect size be for you to care about it? If it should be detectable by trained experts, a medium effect: d=0.50.</a:t>
            </a:r>
          </a:p>
          <a:p>
            <a:pPr lvl="1"/>
            <a:r>
              <a:rPr lang="en-US" dirty="0"/>
              <a:t>State this clearly, and then risk having to reject if smaller.</a:t>
            </a:r>
          </a:p>
          <a:p>
            <a:pPr lvl="2"/>
            <a:r>
              <a:rPr lang="en-US" dirty="0"/>
              <a:t>This can stop you from reporting on the direction of the effect...</a:t>
            </a:r>
          </a:p>
          <a:p>
            <a:r>
              <a:rPr lang="en-US" b="0" dirty="0"/>
              <a:t>“Biggest Sample Size Worth Collecting” (BSSWC). </a:t>
            </a:r>
          </a:p>
          <a:p>
            <a:pPr lvl="1"/>
            <a:r>
              <a:rPr lang="en-US" dirty="0"/>
              <a:t>Decide how much resources you are willing to spend to examine the question. </a:t>
            </a:r>
          </a:p>
          <a:p>
            <a:pPr lvl="2"/>
            <a:r>
              <a:rPr lang="en-US" dirty="0" err="1"/>
              <a:t>Eg.</a:t>
            </a:r>
            <a:r>
              <a:rPr lang="en-US" dirty="0"/>
              <a:t> Two group experiment, N=100? </a:t>
            </a:r>
          </a:p>
          <a:p>
            <a:pPr lvl="3"/>
            <a:r>
              <a:rPr lang="en-US" dirty="0"/>
              <a:t>You have then decided you only care about D=0.56. </a:t>
            </a:r>
          </a:p>
          <a:p>
            <a:r>
              <a:rPr lang="en-US" b="0" dirty="0"/>
              <a:t>(These two are of course equivalent, but a different way of thinking about it).  </a:t>
            </a:r>
          </a:p>
          <a:p>
            <a:endParaRPr lang="en-US" dirty="0"/>
          </a:p>
        </p:txBody>
      </p:sp>
    </p:spTree>
    <p:extLst>
      <p:ext uri="{BB962C8B-B14F-4D97-AF65-F5344CB8AC3E}">
        <p14:creationId xmlns:p14="http://schemas.microsoft.com/office/powerpoint/2010/main" val="4087855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F1B9-FE29-4E9A-B39E-27BFA3143B3D}"/>
              </a:ext>
            </a:extLst>
          </p:cNvPr>
          <p:cNvSpPr>
            <a:spLocks noGrp="1"/>
          </p:cNvSpPr>
          <p:nvPr>
            <p:ph type="title"/>
          </p:nvPr>
        </p:nvSpPr>
        <p:spPr/>
        <p:txBody>
          <a:bodyPr/>
          <a:lstStyle/>
          <a:p>
            <a:r>
              <a:rPr lang="en-US" dirty="0"/>
              <a:t>How to conserve resources</a:t>
            </a:r>
          </a:p>
        </p:txBody>
      </p:sp>
      <p:sp>
        <p:nvSpPr>
          <p:cNvPr id="3" name="Content Placeholder 2">
            <a:extLst>
              <a:ext uri="{FF2B5EF4-FFF2-40B4-BE49-F238E27FC236}">
                <a16:creationId xmlns:a16="http://schemas.microsoft.com/office/drawing/2014/main" id="{3CFDE9E8-BE74-4F64-BE9C-C6A1C27C708D}"/>
              </a:ext>
            </a:extLst>
          </p:cNvPr>
          <p:cNvSpPr>
            <a:spLocks noGrp="1"/>
          </p:cNvSpPr>
          <p:nvPr>
            <p:ph idx="1"/>
          </p:nvPr>
        </p:nvSpPr>
        <p:spPr/>
        <p:txBody>
          <a:bodyPr/>
          <a:lstStyle/>
          <a:p>
            <a:r>
              <a:rPr lang="en-US" dirty="0"/>
              <a:t>Conduct sequential analysis. </a:t>
            </a:r>
          </a:p>
          <a:p>
            <a:pPr lvl="1"/>
            <a:r>
              <a:rPr lang="en-US" dirty="0"/>
              <a:t>Set your max sample size</a:t>
            </a:r>
          </a:p>
          <a:p>
            <a:pPr lvl="1"/>
            <a:r>
              <a:rPr lang="en-US" dirty="0"/>
              <a:t>Set middle points, that tell you to stop collecting data. These MUST be set ahead of data analysis (otherwise you inflate your Type 1 Error rate)</a:t>
            </a:r>
          </a:p>
          <a:p>
            <a:pPr lvl="1"/>
            <a:r>
              <a:rPr lang="en-US" dirty="0"/>
              <a:t>Each check reduces your power, a little bit. </a:t>
            </a:r>
          </a:p>
        </p:txBody>
      </p:sp>
      <p:pic>
        <p:nvPicPr>
          <p:cNvPr id="4" name="Picture 3">
            <a:extLst>
              <a:ext uri="{FF2B5EF4-FFF2-40B4-BE49-F238E27FC236}">
                <a16:creationId xmlns:a16="http://schemas.microsoft.com/office/drawing/2014/main" id="{AB950F5E-99E1-48B7-8118-21F4A5513A92}"/>
              </a:ext>
            </a:extLst>
          </p:cNvPr>
          <p:cNvPicPr>
            <a:picLocks noChangeAspect="1"/>
          </p:cNvPicPr>
          <p:nvPr/>
        </p:nvPicPr>
        <p:blipFill>
          <a:blip r:embed="rId3"/>
          <a:stretch>
            <a:fillRect/>
          </a:stretch>
        </p:blipFill>
        <p:spPr>
          <a:xfrm>
            <a:off x="1798320" y="3213775"/>
            <a:ext cx="8374380" cy="3644225"/>
          </a:xfrm>
          <a:prstGeom prst="rect">
            <a:avLst/>
          </a:prstGeom>
        </p:spPr>
      </p:pic>
    </p:spTree>
    <p:extLst>
      <p:ext uri="{BB962C8B-B14F-4D97-AF65-F5344CB8AC3E}">
        <p14:creationId xmlns:p14="http://schemas.microsoft.com/office/powerpoint/2010/main" val="3096564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E3FF4-1397-46C2-A25F-C27C6362597C}"/>
              </a:ext>
            </a:extLst>
          </p:cNvPr>
          <p:cNvSpPr>
            <a:spLocks noGrp="1"/>
          </p:cNvSpPr>
          <p:nvPr>
            <p:ph type="title"/>
          </p:nvPr>
        </p:nvSpPr>
        <p:spPr/>
        <p:txBody>
          <a:bodyPr/>
          <a:lstStyle/>
          <a:p>
            <a:r>
              <a:rPr lang="en-US" sz="3600" dirty="0"/>
              <a:t>Alternative to increasing N: Boost your power</a:t>
            </a:r>
          </a:p>
        </p:txBody>
      </p:sp>
      <p:sp>
        <p:nvSpPr>
          <p:cNvPr id="3" name="Content Placeholder 2">
            <a:extLst>
              <a:ext uri="{FF2B5EF4-FFF2-40B4-BE49-F238E27FC236}">
                <a16:creationId xmlns:a16="http://schemas.microsoft.com/office/drawing/2014/main" id="{9CF190B1-FB93-48AD-8D8D-16DAEFC64CD9}"/>
              </a:ext>
            </a:extLst>
          </p:cNvPr>
          <p:cNvSpPr>
            <a:spLocks noGrp="1"/>
          </p:cNvSpPr>
          <p:nvPr>
            <p:ph idx="1"/>
          </p:nvPr>
        </p:nvSpPr>
        <p:spPr/>
        <p:txBody>
          <a:bodyPr/>
          <a:lstStyle/>
          <a:p>
            <a:r>
              <a:rPr lang="en-US" dirty="0"/>
              <a:t>Boost power by: </a:t>
            </a:r>
          </a:p>
          <a:p>
            <a:pPr lvl="1"/>
            <a:r>
              <a:rPr lang="en-US" dirty="0"/>
              <a:t>Do a within-subject rather than between subject test</a:t>
            </a:r>
          </a:p>
          <a:p>
            <a:pPr lvl="1"/>
            <a:r>
              <a:rPr lang="en-US" dirty="0"/>
              <a:t>Strengthen the manipulation</a:t>
            </a:r>
          </a:p>
          <a:p>
            <a:pPr lvl="1"/>
            <a:r>
              <a:rPr lang="en-US" dirty="0"/>
              <a:t>Improve reliability of your measure </a:t>
            </a:r>
          </a:p>
          <a:p>
            <a:pPr lvl="1"/>
            <a:r>
              <a:rPr lang="en-US" dirty="0"/>
              <a:t>A priori select a covariate that correlates strongly with measure of interest</a:t>
            </a:r>
          </a:p>
          <a:p>
            <a:pPr lvl="1"/>
            <a:r>
              <a:rPr lang="en-US" dirty="0"/>
              <a:t>Try to join in a large scale collaboration project on it, and aggregate results. </a:t>
            </a:r>
          </a:p>
        </p:txBody>
      </p:sp>
    </p:spTree>
    <p:extLst>
      <p:ext uri="{BB962C8B-B14F-4D97-AF65-F5344CB8AC3E}">
        <p14:creationId xmlns:p14="http://schemas.microsoft.com/office/powerpoint/2010/main" val="1097229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E65DB-1B03-41EC-B288-74EBE2A2EBBA}"/>
              </a:ext>
            </a:extLst>
          </p:cNvPr>
          <p:cNvSpPr>
            <a:spLocks noGrp="1"/>
          </p:cNvSpPr>
          <p:nvPr>
            <p:ph type="title"/>
          </p:nvPr>
        </p:nvSpPr>
        <p:spPr/>
        <p:txBody>
          <a:bodyPr/>
          <a:lstStyle/>
          <a:p>
            <a:r>
              <a:rPr lang="en-US" dirty="0"/>
              <a:t>When you already have the data…</a:t>
            </a:r>
          </a:p>
        </p:txBody>
      </p:sp>
      <p:sp>
        <p:nvSpPr>
          <p:cNvPr id="3" name="Content Placeholder 2">
            <a:extLst>
              <a:ext uri="{FF2B5EF4-FFF2-40B4-BE49-F238E27FC236}">
                <a16:creationId xmlns:a16="http://schemas.microsoft.com/office/drawing/2014/main" id="{763FC7F8-834B-4C3E-9443-0C59718BDDEE}"/>
              </a:ext>
            </a:extLst>
          </p:cNvPr>
          <p:cNvSpPr>
            <a:spLocks noGrp="1"/>
          </p:cNvSpPr>
          <p:nvPr>
            <p:ph idx="1"/>
          </p:nvPr>
        </p:nvSpPr>
        <p:spPr/>
        <p:txBody>
          <a:bodyPr/>
          <a:lstStyle/>
          <a:p>
            <a:r>
              <a:rPr lang="en-US" dirty="0"/>
              <a:t>Sensitivity analysis</a:t>
            </a:r>
          </a:p>
          <a:p>
            <a:pPr lvl="1"/>
            <a:r>
              <a:rPr lang="en-US" dirty="0"/>
              <a:t>Put in sample size, test, and power, and a program calculates the effect size you can detect with the data. </a:t>
            </a:r>
          </a:p>
          <a:p>
            <a:pPr lvl="1"/>
            <a:r>
              <a:rPr lang="en-US" dirty="0"/>
              <a:t>Tells us what we can expect from the analysis. </a:t>
            </a:r>
          </a:p>
          <a:p>
            <a:r>
              <a:rPr lang="en-US" dirty="0">
                <a:sym typeface="Wingdings" panose="05000000000000000000" pitchFamily="2" charset="2"/>
              </a:rPr>
              <a:t> we can use this to calibrate our confidence in the statistical results. </a:t>
            </a:r>
            <a:endParaRPr lang="en-US" dirty="0"/>
          </a:p>
        </p:txBody>
      </p:sp>
    </p:spTree>
    <p:extLst>
      <p:ext uri="{BB962C8B-B14F-4D97-AF65-F5344CB8AC3E}">
        <p14:creationId xmlns:p14="http://schemas.microsoft.com/office/powerpoint/2010/main" val="3408189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7861A-FAE0-46E2-BB0B-7E9B60AFB18F}"/>
              </a:ext>
            </a:extLst>
          </p:cNvPr>
          <p:cNvSpPr>
            <a:spLocks noGrp="1"/>
          </p:cNvSpPr>
          <p:nvPr>
            <p:ph type="title"/>
          </p:nvPr>
        </p:nvSpPr>
        <p:spPr/>
        <p:txBody>
          <a:bodyPr/>
          <a:lstStyle/>
          <a:p>
            <a:r>
              <a:rPr lang="en-US" dirty="0"/>
              <a:t>Post-hock analysis	</a:t>
            </a:r>
          </a:p>
        </p:txBody>
      </p:sp>
      <p:sp>
        <p:nvSpPr>
          <p:cNvPr id="3" name="Content Placeholder 2">
            <a:extLst>
              <a:ext uri="{FF2B5EF4-FFF2-40B4-BE49-F238E27FC236}">
                <a16:creationId xmlns:a16="http://schemas.microsoft.com/office/drawing/2014/main" id="{7FD60F1A-F439-4B48-9E6A-36CA0EF76209}"/>
              </a:ext>
            </a:extLst>
          </p:cNvPr>
          <p:cNvSpPr>
            <a:spLocks noGrp="1"/>
          </p:cNvSpPr>
          <p:nvPr>
            <p:ph idx="1"/>
          </p:nvPr>
        </p:nvSpPr>
        <p:spPr/>
        <p:txBody>
          <a:bodyPr/>
          <a:lstStyle/>
          <a:p>
            <a:r>
              <a:rPr lang="en-US" dirty="0"/>
              <a:t>It is possible to conduct “post hoc power analysis” or “observed power”. </a:t>
            </a:r>
          </a:p>
          <a:p>
            <a:pPr lvl="1"/>
            <a:r>
              <a:rPr lang="en-US" dirty="0"/>
              <a:t>Using the observed power in these analysis gives the illusion of precise information about a study, but actually only gives a piece of imprecise information that is already known, given the p value of the study. </a:t>
            </a:r>
          </a:p>
          <a:p>
            <a:endParaRPr lang="en-US" dirty="0"/>
          </a:p>
          <a:p>
            <a:r>
              <a:rPr lang="en-US" dirty="0"/>
              <a:t>In short: don’t do it. </a:t>
            </a:r>
          </a:p>
        </p:txBody>
      </p:sp>
    </p:spTree>
    <p:extLst>
      <p:ext uri="{BB962C8B-B14F-4D97-AF65-F5344CB8AC3E}">
        <p14:creationId xmlns:p14="http://schemas.microsoft.com/office/powerpoint/2010/main" val="4292078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7A665D-4F57-4862-9436-C258516FA552}"/>
              </a:ext>
            </a:extLst>
          </p:cNvPr>
          <p:cNvSpPr>
            <a:spLocks noGrp="1"/>
          </p:cNvSpPr>
          <p:nvPr>
            <p:ph type="ctrTitle"/>
          </p:nvPr>
        </p:nvSpPr>
        <p:spPr/>
        <p:txBody>
          <a:bodyPr/>
          <a:lstStyle/>
          <a:p>
            <a:r>
              <a:rPr lang="en-US" dirty="0"/>
              <a:t>Part II</a:t>
            </a:r>
          </a:p>
        </p:txBody>
      </p:sp>
      <p:sp>
        <p:nvSpPr>
          <p:cNvPr id="5" name="Subtitle 4">
            <a:extLst>
              <a:ext uri="{FF2B5EF4-FFF2-40B4-BE49-F238E27FC236}">
                <a16:creationId xmlns:a16="http://schemas.microsoft.com/office/drawing/2014/main" id="{415DC53D-9FFE-4DD5-AC00-C4296894FC60}"/>
              </a:ext>
            </a:extLst>
          </p:cNvPr>
          <p:cNvSpPr>
            <a:spLocks noGrp="1"/>
          </p:cNvSpPr>
          <p:nvPr>
            <p:ph type="subTitle" idx="1"/>
          </p:nvPr>
        </p:nvSpPr>
        <p:spPr/>
        <p:txBody>
          <a:bodyPr/>
          <a:lstStyle/>
          <a:p>
            <a:r>
              <a:rPr lang="en-US" dirty="0"/>
              <a:t>Type I error rate</a:t>
            </a:r>
          </a:p>
        </p:txBody>
      </p:sp>
      <p:pic>
        <p:nvPicPr>
          <p:cNvPr id="6" name="Picture 5">
            <a:extLst>
              <a:ext uri="{FF2B5EF4-FFF2-40B4-BE49-F238E27FC236}">
                <a16:creationId xmlns:a16="http://schemas.microsoft.com/office/drawing/2014/main" id="{1E93E38F-C9FB-462F-B862-1B2D402497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2102" y="0"/>
            <a:ext cx="4159898" cy="6858000"/>
          </a:xfrm>
          <a:prstGeom prst="rect">
            <a:avLst/>
          </a:prstGeom>
        </p:spPr>
      </p:pic>
    </p:spTree>
    <p:extLst>
      <p:ext uri="{BB962C8B-B14F-4D97-AF65-F5344CB8AC3E}">
        <p14:creationId xmlns:p14="http://schemas.microsoft.com/office/powerpoint/2010/main" val="2919563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A8C30-DEDC-4191-9D18-BBA1E5869DA9}"/>
              </a:ext>
            </a:extLst>
          </p:cNvPr>
          <p:cNvSpPr>
            <a:spLocks noGrp="1"/>
          </p:cNvSpPr>
          <p:nvPr>
            <p:ph type="title"/>
          </p:nvPr>
        </p:nvSpPr>
        <p:spPr/>
        <p:txBody>
          <a:bodyPr/>
          <a:lstStyle/>
          <a:p>
            <a:r>
              <a:rPr lang="en-US" dirty="0"/>
              <a:t>Type I Error rates</a:t>
            </a:r>
          </a:p>
        </p:txBody>
      </p:sp>
      <p:sp>
        <p:nvSpPr>
          <p:cNvPr id="3" name="Content Placeholder 2">
            <a:extLst>
              <a:ext uri="{FF2B5EF4-FFF2-40B4-BE49-F238E27FC236}">
                <a16:creationId xmlns:a16="http://schemas.microsoft.com/office/drawing/2014/main" id="{67E0DB51-5C18-4A13-91CD-1E897863DB86}"/>
              </a:ext>
            </a:extLst>
          </p:cNvPr>
          <p:cNvSpPr>
            <a:spLocks noGrp="1"/>
          </p:cNvSpPr>
          <p:nvPr>
            <p:ph idx="1"/>
          </p:nvPr>
        </p:nvSpPr>
        <p:spPr/>
        <p:txBody>
          <a:bodyPr/>
          <a:lstStyle/>
          <a:p>
            <a:r>
              <a:rPr lang="en-US" dirty="0"/>
              <a:t>Error rate set by the alpha cut-off against which P-value. </a:t>
            </a:r>
          </a:p>
          <a:p>
            <a:pPr lvl="1"/>
            <a:r>
              <a:rPr lang="en-US" dirty="0"/>
              <a:t>Typically P&lt;.05; P&lt;.01; P&lt;.001</a:t>
            </a:r>
          </a:p>
          <a:p>
            <a:r>
              <a:rPr lang="en-US" dirty="0"/>
              <a:t>Can be inflated by other factors, esp. </a:t>
            </a:r>
            <a:r>
              <a:rPr lang="en-US" dirty="0">
                <a:solidFill>
                  <a:schemeClr val="accent2"/>
                </a:solidFill>
              </a:rPr>
              <a:t>data-dependent decisions</a:t>
            </a:r>
            <a:r>
              <a:rPr lang="en-US" dirty="0"/>
              <a:t> (amount of increase is often unknown)</a:t>
            </a:r>
          </a:p>
          <a:p>
            <a:pPr lvl="1"/>
            <a:r>
              <a:rPr lang="en-US" dirty="0"/>
              <a:t>Decision to collect more data based on significance</a:t>
            </a:r>
          </a:p>
          <a:p>
            <a:pPr lvl="2"/>
            <a:r>
              <a:rPr lang="en-US" dirty="0"/>
              <a:t>Multiple rounds and it increases significantly</a:t>
            </a:r>
          </a:p>
          <a:p>
            <a:pPr lvl="1"/>
            <a:r>
              <a:rPr lang="en-US" dirty="0"/>
              <a:t>Running analysis with and without various co-variates, until one finds significance</a:t>
            </a:r>
          </a:p>
          <a:p>
            <a:pPr lvl="1"/>
            <a:r>
              <a:rPr lang="en-US" dirty="0"/>
              <a:t>Testing an effect with three slightly different dependent variables, and only reporting significant </a:t>
            </a:r>
          </a:p>
          <a:p>
            <a:pPr lvl="2"/>
            <a:r>
              <a:rPr lang="en-US" dirty="0"/>
              <a:t>“In fact, even the common practice of conducting a 2 × 2 factorial ANOVA and reporting all effects (two main effects and an interaction) has an associated type I error rate of about 14% rather than the 5% researchers typically assume”</a:t>
            </a:r>
          </a:p>
          <a:p>
            <a:pPr lvl="1"/>
            <a:endParaRPr lang="en-US" dirty="0"/>
          </a:p>
        </p:txBody>
      </p:sp>
    </p:spTree>
    <p:extLst>
      <p:ext uri="{BB962C8B-B14F-4D97-AF65-F5344CB8AC3E}">
        <p14:creationId xmlns:p14="http://schemas.microsoft.com/office/powerpoint/2010/main" val="444578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8B094-B173-4B39-8838-59DB61BE7B75}"/>
              </a:ext>
            </a:extLst>
          </p:cNvPr>
          <p:cNvSpPr>
            <a:spLocks noGrp="1"/>
          </p:cNvSpPr>
          <p:nvPr>
            <p:ph type="title"/>
          </p:nvPr>
        </p:nvSpPr>
        <p:spPr/>
        <p:txBody>
          <a:bodyPr/>
          <a:lstStyle/>
          <a:p>
            <a:r>
              <a:rPr lang="en-US" sz="3200" dirty="0"/>
              <a:t>“Data-dependent analyses are often extremely useful</a:t>
            </a:r>
          </a:p>
        </p:txBody>
      </p:sp>
      <p:sp>
        <p:nvSpPr>
          <p:cNvPr id="3" name="Content Placeholder 2">
            <a:extLst>
              <a:ext uri="{FF2B5EF4-FFF2-40B4-BE49-F238E27FC236}">
                <a16:creationId xmlns:a16="http://schemas.microsoft.com/office/drawing/2014/main" id="{64DC35C6-73BF-454C-9078-66151274959F}"/>
              </a:ext>
            </a:extLst>
          </p:cNvPr>
          <p:cNvSpPr>
            <a:spLocks noGrp="1"/>
          </p:cNvSpPr>
          <p:nvPr>
            <p:ph idx="1"/>
          </p:nvPr>
        </p:nvSpPr>
        <p:spPr/>
        <p:txBody>
          <a:bodyPr/>
          <a:lstStyle/>
          <a:p>
            <a:r>
              <a:rPr lang="en-US" dirty="0"/>
              <a:t>… but we want to know that an analysis is data-dependent so we can calibrate our confidence in the results accordingly”</a:t>
            </a:r>
          </a:p>
          <a:p>
            <a:r>
              <a:rPr lang="en-US" dirty="0"/>
              <a:t>This is often the case when you know your data. </a:t>
            </a:r>
          </a:p>
          <a:p>
            <a:pPr lvl="1"/>
            <a:r>
              <a:rPr lang="en-US" dirty="0" err="1"/>
              <a:t>Eg.</a:t>
            </a:r>
            <a:r>
              <a:rPr lang="en-US" dirty="0"/>
              <a:t> In political science, studying election outcomes. </a:t>
            </a:r>
          </a:p>
          <a:p>
            <a:r>
              <a:rPr lang="en-US" dirty="0"/>
              <a:t>Solution: Create a </a:t>
            </a:r>
            <a:r>
              <a:rPr lang="en-US" dirty="0" err="1"/>
              <a:t>preanalysis</a:t>
            </a:r>
            <a:r>
              <a:rPr lang="en-US" dirty="0"/>
              <a:t> plan</a:t>
            </a:r>
          </a:p>
          <a:p>
            <a:pPr lvl="1"/>
            <a:r>
              <a:rPr lang="en-US" dirty="0"/>
              <a:t>Write down all researcher decisions before you analyze the data. </a:t>
            </a:r>
          </a:p>
          <a:p>
            <a:pPr lvl="1"/>
            <a:r>
              <a:rPr lang="en-US" dirty="0"/>
              <a:t>Circumvent human biases in thinking and memory</a:t>
            </a:r>
          </a:p>
          <a:p>
            <a:pPr lvl="1"/>
            <a:r>
              <a:rPr lang="en-US" dirty="0"/>
              <a:t>“After looking at the data, it is very easy to convince ourselves we actually intended to do these particular tests and make these particular decisions all along. By creating a record of which decisions were in fact data-independent, </a:t>
            </a:r>
            <a:r>
              <a:rPr lang="en-US" dirty="0" err="1"/>
              <a:t>preanalysis</a:t>
            </a:r>
            <a:r>
              <a:rPr lang="en-US" dirty="0"/>
              <a:t> plans allow researchers to distinguish between data dependent and data-independent analyses.” </a:t>
            </a:r>
          </a:p>
        </p:txBody>
      </p:sp>
    </p:spTree>
    <p:extLst>
      <p:ext uri="{BB962C8B-B14F-4D97-AF65-F5344CB8AC3E}">
        <p14:creationId xmlns:p14="http://schemas.microsoft.com/office/powerpoint/2010/main" val="4192598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20B33-D847-43B8-B0B2-DCFB3F1AC05A}"/>
              </a:ext>
            </a:extLst>
          </p:cNvPr>
          <p:cNvSpPr>
            <a:spLocks noGrp="1"/>
          </p:cNvSpPr>
          <p:nvPr>
            <p:ph type="title"/>
          </p:nvPr>
        </p:nvSpPr>
        <p:spPr/>
        <p:txBody>
          <a:bodyPr/>
          <a:lstStyle/>
          <a:p>
            <a:r>
              <a:rPr lang="en-US" dirty="0"/>
              <a:t>There are tools to help you make it</a:t>
            </a:r>
          </a:p>
        </p:txBody>
      </p:sp>
      <p:pic>
        <p:nvPicPr>
          <p:cNvPr id="4" name="Content Placeholder 3">
            <a:extLst>
              <a:ext uri="{FF2B5EF4-FFF2-40B4-BE49-F238E27FC236}">
                <a16:creationId xmlns:a16="http://schemas.microsoft.com/office/drawing/2014/main" id="{DEDAC2A3-6C74-4B85-9BB5-FB6967754F0B}"/>
              </a:ext>
            </a:extLst>
          </p:cNvPr>
          <p:cNvPicPr>
            <a:picLocks noGrp="1" noChangeAspect="1"/>
          </p:cNvPicPr>
          <p:nvPr>
            <p:ph idx="1"/>
          </p:nvPr>
        </p:nvPicPr>
        <p:blipFill rotWithShape="1">
          <a:blip r:embed="rId3"/>
          <a:srcRect t="3749"/>
          <a:stretch/>
        </p:blipFill>
        <p:spPr>
          <a:xfrm>
            <a:off x="1031473" y="1455420"/>
            <a:ext cx="4797827" cy="4680311"/>
          </a:xfrm>
          <a:prstGeom prst="rect">
            <a:avLst/>
          </a:prstGeom>
        </p:spPr>
      </p:pic>
      <p:pic>
        <p:nvPicPr>
          <p:cNvPr id="5" name="Picture 4">
            <a:extLst>
              <a:ext uri="{FF2B5EF4-FFF2-40B4-BE49-F238E27FC236}">
                <a16:creationId xmlns:a16="http://schemas.microsoft.com/office/drawing/2014/main" id="{7DA78F18-5C70-4E25-99D6-AD19C825A660}"/>
              </a:ext>
            </a:extLst>
          </p:cNvPr>
          <p:cNvPicPr>
            <a:picLocks noChangeAspect="1"/>
          </p:cNvPicPr>
          <p:nvPr/>
        </p:nvPicPr>
        <p:blipFill rotWithShape="1">
          <a:blip r:embed="rId4"/>
          <a:srcRect t="3700"/>
          <a:stretch/>
        </p:blipFill>
        <p:spPr>
          <a:xfrm>
            <a:off x="6362702" y="1455420"/>
            <a:ext cx="4895154" cy="4745894"/>
          </a:xfrm>
          <a:prstGeom prst="rect">
            <a:avLst/>
          </a:prstGeom>
        </p:spPr>
      </p:pic>
      <p:sp>
        <p:nvSpPr>
          <p:cNvPr id="6" name="Rectangle 5">
            <a:extLst>
              <a:ext uri="{FF2B5EF4-FFF2-40B4-BE49-F238E27FC236}">
                <a16:creationId xmlns:a16="http://schemas.microsoft.com/office/drawing/2014/main" id="{CAB9584F-5922-45A2-A016-1014148451FC}"/>
              </a:ext>
            </a:extLst>
          </p:cNvPr>
          <p:cNvSpPr/>
          <p:nvPr/>
        </p:nvSpPr>
        <p:spPr>
          <a:xfrm>
            <a:off x="3055621" y="6281741"/>
            <a:ext cx="7929146" cy="369332"/>
          </a:xfrm>
          <a:prstGeom prst="rect">
            <a:avLst/>
          </a:prstGeom>
        </p:spPr>
        <p:txBody>
          <a:bodyPr wrap="square">
            <a:spAutoFit/>
          </a:bodyPr>
          <a:lstStyle/>
          <a:p>
            <a:r>
              <a:rPr lang="en-US" dirty="0"/>
              <a:t> see also: </a:t>
            </a:r>
            <a:r>
              <a:rPr lang="en-US" dirty="0">
                <a:hlinkClick r:id="rId5"/>
              </a:rPr>
              <a:t>https://osf.io/zab38/</a:t>
            </a:r>
            <a:r>
              <a:rPr lang="en-US" dirty="0"/>
              <a:t> for PLENTY of templates</a:t>
            </a:r>
          </a:p>
        </p:txBody>
      </p:sp>
    </p:spTree>
    <p:extLst>
      <p:ext uri="{BB962C8B-B14F-4D97-AF65-F5344CB8AC3E}">
        <p14:creationId xmlns:p14="http://schemas.microsoft.com/office/powerpoint/2010/main" val="3222778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0C71A-4222-4B09-A82E-EF012D93C429}"/>
              </a:ext>
            </a:extLst>
          </p:cNvPr>
          <p:cNvSpPr>
            <a:spLocks noGrp="1"/>
          </p:cNvSpPr>
          <p:nvPr>
            <p:ph type="title"/>
          </p:nvPr>
        </p:nvSpPr>
        <p:spPr/>
        <p:txBody>
          <a:bodyPr/>
          <a:lstStyle/>
          <a:p>
            <a:r>
              <a:rPr lang="en-US" dirty="0"/>
              <a:t>Structure of paper</a:t>
            </a:r>
          </a:p>
        </p:txBody>
      </p:sp>
      <p:sp>
        <p:nvSpPr>
          <p:cNvPr id="3" name="Content Placeholder 2">
            <a:extLst>
              <a:ext uri="{FF2B5EF4-FFF2-40B4-BE49-F238E27FC236}">
                <a16:creationId xmlns:a16="http://schemas.microsoft.com/office/drawing/2014/main" id="{1B74113E-B151-49D8-881A-10269B9B3CF0}"/>
              </a:ext>
            </a:extLst>
          </p:cNvPr>
          <p:cNvSpPr>
            <a:spLocks noGrp="1"/>
          </p:cNvSpPr>
          <p:nvPr>
            <p:ph idx="1"/>
          </p:nvPr>
        </p:nvSpPr>
        <p:spPr>
          <a:xfrm>
            <a:off x="1199456" y="1825625"/>
            <a:ext cx="6832646" cy="4351338"/>
          </a:xfrm>
        </p:spPr>
        <p:txBody>
          <a:bodyPr/>
          <a:lstStyle/>
          <a:p>
            <a:r>
              <a:rPr lang="en-US" dirty="0"/>
              <a:t>Two parts: 	</a:t>
            </a:r>
          </a:p>
          <a:p>
            <a:pPr marL="914400" lvl="1" indent="-457200">
              <a:buAutoNum type="arabicParenR"/>
            </a:pPr>
            <a:r>
              <a:rPr lang="en-US" dirty="0"/>
              <a:t>Strategies for assessing statistical power</a:t>
            </a:r>
          </a:p>
          <a:p>
            <a:pPr marL="1371600" lvl="2" indent="-457200">
              <a:buAutoNum type="arabicParenR"/>
            </a:pPr>
            <a:r>
              <a:rPr lang="en-US" dirty="0"/>
              <a:t>How to calculate them</a:t>
            </a:r>
          </a:p>
          <a:p>
            <a:pPr marL="1371600" lvl="2" indent="-457200">
              <a:buAutoNum type="arabicParenR"/>
            </a:pPr>
            <a:r>
              <a:rPr lang="en-US" dirty="0"/>
              <a:t>Estimate effect size</a:t>
            </a:r>
          </a:p>
          <a:p>
            <a:pPr marL="1371600" lvl="2" indent="-457200">
              <a:buAutoNum type="arabicParenR"/>
            </a:pPr>
            <a:r>
              <a:rPr lang="en-US" dirty="0"/>
              <a:t>Power for detecting interactions</a:t>
            </a:r>
          </a:p>
          <a:p>
            <a:pPr marL="914400" lvl="1" indent="-457200">
              <a:buAutoNum type="arabicParenR"/>
            </a:pPr>
            <a:r>
              <a:rPr lang="en-US" dirty="0"/>
              <a:t> Strategies for assessing likelihood of Type 1 Error in a study</a:t>
            </a:r>
          </a:p>
          <a:p>
            <a:pPr marL="1371600" lvl="2" indent="-457200">
              <a:buAutoNum type="arabicParenR"/>
            </a:pPr>
            <a:r>
              <a:rPr lang="en-US" dirty="0"/>
              <a:t>Distinguish between confirmatory and exploratory </a:t>
            </a:r>
          </a:p>
        </p:txBody>
      </p:sp>
      <p:pic>
        <p:nvPicPr>
          <p:cNvPr id="5" name="Picture 4">
            <a:extLst>
              <a:ext uri="{FF2B5EF4-FFF2-40B4-BE49-F238E27FC236}">
                <a16:creationId xmlns:a16="http://schemas.microsoft.com/office/drawing/2014/main" id="{49CB48B4-AA75-4F11-AF2F-3CE81FF3D3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2102" y="0"/>
            <a:ext cx="4159898" cy="6858000"/>
          </a:xfrm>
          <a:prstGeom prst="rect">
            <a:avLst/>
          </a:prstGeom>
        </p:spPr>
      </p:pic>
    </p:spTree>
    <p:extLst>
      <p:ext uri="{BB962C8B-B14F-4D97-AF65-F5344CB8AC3E}">
        <p14:creationId xmlns:p14="http://schemas.microsoft.com/office/powerpoint/2010/main" val="652993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A8C30-DEDC-4191-9D18-BBA1E5869DA9}"/>
              </a:ext>
            </a:extLst>
          </p:cNvPr>
          <p:cNvSpPr>
            <a:spLocks noGrp="1"/>
          </p:cNvSpPr>
          <p:nvPr>
            <p:ph type="title"/>
          </p:nvPr>
        </p:nvSpPr>
        <p:spPr/>
        <p:txBody>
          <a:bodyPr/>
          <a:lstStyle/>
          <a:p>
            <a:r>
              <a:rPr lang="en-US" dirty="0"/>
              <a:t>Type I Error rates</a:t>
            </a:r>
          </a:p>
        </p:txBody>
      </p:sp>
      <p:sp>
        <p:nvSpPr>
          <p:cNvPr id="3" name="Content Placeholder 2">
            <a:extLst>
              <a:ext uri="{FF2B5EF4-FFF2-40B4-BE49-F238E27FC236}">
                <a16:creationId xmlns:a16="http://schemas.microsoft.com/office/drawing/2014/main" id="{67E0DB51-5C18-4A13-91CD-1E897863DB86}"/>
              </a:ext>
            </a:extLst>
          </p:cNvPr>
          <p:cNvSpPr>
            <a:spLocks noGrp="1"/>
          </p:cNvSpPr>
          <p:nvPr>
            <p:ph idx="1"/>
          </p:nvPr>
        </p:nvSpPr>
        <p:spPr/>
        <p:txBody>
          <a:bodyPr/>
          <a:lstStyle/>
          <a:p>
            <a:r>
              <a:rPr lang="en-US" dirty="0"/>
              <a:t>Other sources of inflation: </a:t>
            </a:r>
          </a:p>
          <a:p>
            <a:pPr lvl="1"/>
            <a:r>
              <a:rPr lang="en-US" dirty="0"/>
              <a:t>Multiple comparisons</a:t>
            </a:r>
          </a:p>
          <a:p>
            <a:pPr lvl="1"/>
            <a:r>
              <a:rPr lang="en-US" dirty="0"/>
              <a:t>Inappropriate statistical tests</a:t>
            </a:r>
          </a:p>
          <a:p>
            <a:pPr lvl="1"/>
            <a:r>
              <a:rPr lang="en-US" dirty="0"/>
              <a:t>Violated statistical assumptions </a:t>
            </a:r>
          </a:p>
          <a:p>
            <a:pPr lvl="1"/>
            <a:endParaRPr lang="en-US" dirty="0"/>
          </a:p>
        </p:txBody>
      </p:sp>
    </p:spTree>
    <p:extLst>
      <p:ext uri="{BB962C8B-B14F-4D97-AF65-F5344CB8AC3E}">
        <p14:creationId xmlns:p14="http://schemas.microsoft.com/office/powerpoint/2010/main" val="1021340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1ABD-2EAC-4E21-9CB7-79E94F344399}"/>
              </a:ext>
            </a:extLst>
          </p:cNvPr>
          <p:cNvSpPr>
            <a:spLocks noGrp="1"/>
          </p:cNvSpPr>
          <p:nvPr>
            <p:ph type="title"/>
          </p:nvPr>
        </p:nvSpPr>
        <p:spPr>
          <a:xfrm>
            <a:off x="1199456" y="452669"/>
            <a:ext cx="10058400" cy="672075"/>
          </a:xfrm>
        </p:spPr>
        <p:txBody>
          <a:bodyPr/>
          <a:lstStyle/>
          <a:p>
            <a:r>
              <a:rPr lang="en-US" dirty="0"/>
              <a:t>Preregistration… what’s in a name?</a:t>
            </a:r>
            <a:br>
              <a:rPr lang="en-US" dirty="0"/>
            </a:br>
            <a:r>
              <a:rPr lang="en-US" sz="3200" dirty="0"/>
              <a:t>- There are different types of preregistration</a:t>
            </a:r>
            <a:endParaRPr lang="en-US" sz="4800" dirty="0"/>
          </a:p>
        </p:txBody>
      </p:sp>
      <p:graphicFrame>
        <p:nvGraphicFramePr>
          <p:cNvPr id="30" name="Content Placeholder 29">
            <a:extLst>
              <a:ext uri="{FF2B5EF4-FFF2-40B4-BE49-F238E27FC236}">
                <a16:creationId xmlns:a16="http://schemas.microsoft.com/office/drawing/2014/main" id="{037A2716-EA26-4DA1-B6C3-4F474E794DAB}"/>
              </a:ext>
            </a:extLst>
          </p:cNvPr>
          <p:cNvGraphicFramePr>
            <a:graphicFrameLocks noGrp="1"/>
          </p:cNvGraphicFramePr>
          <p:nvPr>
            <p:ph idx="1"/>
            <p:extLst>
              <p:ext uri="{D42A27DB-BD31-4B8C-83A1-F6EECF244321}">
                <p14:modId xmlns:p14="http://schemas.microsoft.com/office/powerpoint/2010/main" val="4033011408"/>
              </p:ext>
            </p:extLst>
          </p:nvPr>
        </p:nvGraphicFramePr>
        <p:xfrm>
          <a:off x="1200150" y="1412875"/>
          <a:ext cx="10058400" cy="4419600"/>
        </p:xfrm>
        <a:graphic>
          <a:graphicData uri="http://schemas.openxmlformats.org/drawingml/2006/table">
            <a:tbl>
              <a:tblPr firstRow="1" bandRow="1">
                <a:tableStyleId>{21E4AEA4-8DFA-4A89-87EB-49C32662AFE0}</a:tableStyleId>
              </a:tblPr>
              <a:tblGrid>
                <a:gridCol w="4141470">
                  <a:extLst>
                    <a:ext uri="{9D8B030D-6E8A-4147-A177-3AD203B41FA5}">
                      <a16:colId xmlns:a16="http://schemas.microsoft.com/office/drawing/2014/main" val="2723954892"/>
                    </a:ext>
                  </a:extLst>
                </a:gridCol>
                <a:gridCol w="5916930">
                  <a:extLst>
                    <a:ext uri="{9D8B030D-6E8A-4147-A177-3AD203B41FA5}">
                      <a16:colId xmlns:a16="http://schemas.microsoft.com/office/drawing/2014/main" val="2855542239"/>
                    </a:ext>
                  </a:extLst>
                </a:gridCol>
              </a:tblGrid>
              <a:tr h="370840">
                <a:tc>
                  <a:txBody>
                    <a:bodyPr/>
                    <a:lstStyle/>
                    <a:p>
                      <a:r>
                        <a:rPr lang="en-US" dirty="0"/>
                        <a:t>Definition</a:t>
                      </a:r>
                    </a:p>
                  </a:txBody>
                  <a:tcPr/>
                </a:tc>
                <a:tc>
                  <a:txBody>
                    <a:bodyPr/>
                    <a:lstStyle/>
                    <a:p>
                      <a:r>
                        <a:rPr lang="en-US" dirty="0"/>
                        <a:t>Goal</a:t>
                      </a:r>
                    </a:p>
                  </a:txBody>
                  <a:tcPr/>
                </a:tc>
                <a:extLst>
                  <a:ext uri="{0D108BD9-81ED-4DB2-BD59-A6C34878D82A}">
                    <a16:rowId xmlns:a16="http://schemas.microsoft.com/office/drawing/2014/main" val="2311294125"/>
                  </a:ext>
                </a:extLst>
              </a:tr>
              <a:tr h="370840">
                <a:tc>
                  <a:txBody>
                    <a:bodyPr/>
                    <a:lstStyle/>
                    <a:p>
                      <a:r>
                        <a:rPr lang="en-US" sz="1600" b="0" i="0" u="none" strike="noStrike" kern="1200" baseline="0" dirty="0" err="1">
                          <a:solidFill>
                            <a:schemeClr val="dk1"/>
                          </a:solidFill>
                          <a:latin typeface="+mn-lt"/>
                          <a:ea typeface="+mn-ea"/>
                          <a:cs typeface="+mn-cs"/>
                        </a:rPr>
                        <a:t>Preanalysis</a:t>
                      </a:r>
                      <a:r>
                        <a:rPr lang="en-US" sz="1600" b="0" i="0" u="none" strike="noStrike" kern="1200" baseline="0" dirty="0">
                          <a:solidFill>
                            <a:schemeClr val="dk1"/>
                          </a:solidFill>
                          <a:latin typeface="+mn-lt"/>
                          <a:ea typeface="+mn-ea"/>
                          <a:cs typeface="+mn-cs"/>
                        </a:rPr>
                        <a:t> plan</a:t>
                      </a:r>
                      <a:endParaRPr lang="en-US" sz="1600" dirty="0"/>
                    </a:p>
                  </a:txBody>
                  <a:tcPr/>
                </a:tc>
                <a:tc>
                  <a:txBody>
                    <a:bodyPr/>
                    <a:lstStyle/>
                    <a:p>
                      <a:r>
                        <a:rPr lang="en-US" sz="1600" kern="1200" dirty="0">
                          <a:solidFill>
                            <a:schemeClr val="dk1"/>
                          </a:solidFill>
                          <a:effectLst/>
                          <a:latin typeface="+mn-lt"/>
                          <a:ea typeface="+mn-ea"/>
                          <a:cs typeface="+mn-cs"/>
                        </a:rPr>
                        <a:t>Distinguish data-independent vs. data-dependent analyses; constraining unintended type I error inflation</a:t>
                      </a:r>
                      <a:endParaRPr lang="en-US" sz="1600" dirty="0"/>
                    </a:p>
                  </a:txBody>
                  <a:tcPr/>
                </a:tc>
                <a:extLst>
                  <a:ext uri="{0D108BD9-81ED-4DB2-BD59-A6C34878D82A}">
                    <a16:rowId xmlns:a16="http://schemas.microsoft.com/office/drawing/2014/main" val="1859188909"/>
                  </a:ext>
                </a:extLst>
              </a:tr>
              <a:tr h="370840">
                <a:tc>
                  <a:txBody>
                    <a:bodyPr/>
                    <a:lstStyle/>
                    <a:p>
                      <a:r>
                        <a:rPr lang="en-US" sz="1600" kern="1200" dirty="0">
                          <a:solidFill>
                            <a:schemeClr val="dk1"/>
                          </a:solidFill>
                          <a:effectLst/>
                          <a:latin typeface="+mn-lt"/>
                          <a:ea typeface="+mn-ea"/>
                          <a:cs typeface="+mn-cs"/>
                        </a:rPr>
                        <a:t>Write down as much information as you can about your study before you conduct it</a:t>
                      </a:r>
                      <a:endParaRPr lang="en-US" sz="1600" dirty="0"/>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Transparency: Someone else can check what you said you planned ahead of time against what you actually wrote down</a:t>
                      </a:r>
                    </a:p>
                  </a:txBody>
                  <a:tcPr/>
                </a:tc>
                <a:extLst>
                  <a:ext uri="{0D108BD9-81ED-4DB2-BD59-A6C34878D82A}">
                    <a16:rowId xmlns:a16="http://schemas.microsoft.com/office/drawing/2014/main" val="2811934789"/>
                  </a:ext>
                </a:extLst>
              </a:tr>
              <a:tr h="37084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Record your theoretical predictions</a:t>
                      </a:r>
                    </a:p>
                    <a:p>
                      <a:endParaRPr lang="en-US" sz="1600" dirty="0"/>
                    </a:p>
                  </a:txBody>
                  <a:tcPr/>
                </a:tc>
                <a:tc>
                  <a:txBody>
                    <a:bodyPr/>
                    <a:lstStyle/>
                    <a:p>
                      <a:r>
                        <a:rPr lang="en-US" sz="1600" kern="1200" dirty="0">
                          <a:solidFill>
                            <a:schemeClr val="dk1"/>
                          </a:solidFill>
                          <a:effectLst/>
                          <a:latin typeface="+mn-lt"/>
                          <a:ea typeface="+mn-ea"/>
                          <a:cs typeface="+mn-cs"/>
                        </a:rPr>
                        <a:t>Theory falsification</a:t>
                      </a:r>
                      <a:endParaRPr lang="en-US" sz="1600" dirty="0"/>
                    </a:p>
                  </a:txBody>
                  <a:tcPr/>
                </a:tc>
                <a:extLst>
                  <a:ext uri="{0D108BD9-81ED-4DB2-BD59-A6C34878D82A}">
                    <a16:rowId xmlns:a16="http://schemas.microsoft.com/office/drawing/2014/main" val="3457634377"/>
                  </a:ext>
                </a:extLst>
              </a:tr>
              <a:tr h="37084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Record your intuitive predictions</a:t>
                      </a:r>
                    </a:p>
                  </a:txBody>
                  <a:tcPr/>
                </a:tc>
                <a:tc>
                  <a:txBody>
                    <a:bodyPr/>
                    <a:lstStyle/>
                    <a:p>
                      <a:r>
                        <a:rPr lang="en-US" sz="1600" kern="1200" dirty="0">
                          <a:solidFill>
                            <a:schemeClr val="dk1"/>
                          </a:solidFill>
                          <a:effectLst/>
                          <a:latin typeface="+mn-lt"/>
                          <a:ea typeface="+mn-ea"/>
                          <a:cs typeface="+mn-cs"/>
                        </a:rPr>
                        <a:t>Figure out how good you are personally at guessing a study’s outcome</a:t>
                      </a:r>
                      <a:endParaRPr lang="en-US" sz="1600" dirty="0"/>
                    </a:p>
                  </a:txBody>
                  <a:tcPr/>
                </a:tc>
                <a:extLst>
                  <a:ext uri="{0D108BD9-81ED-4DB2-BD59-A6C34878D82A}">
                    <a16:rowId xmlns:a16="http://schemas.microsoft.com/office/drawing/2014/main" val="227019764"/>
                  </a:ext>
                </a:extLst>
              </a:tr>
              <a:tr h="37084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Record the existence of your study in a centralized, searchable repository </a:t>
                      </a:r>
                    </a:p>
                    <a:p>
                      <a:endParaRPr lang="en-US" sz="1600" dirty="0"/>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Combat publication bias</a:t>
                      </a:r>
                    </a:p>
                    <a:p>
                      <a:endParaRPr lang="en-US" sz="1600" dirty="0"/>
                    </a:p>
                  </a:txBody>
                  <a:tcPr/>
                </a:tc>
                <a:extLst>
                  <a:ext uri="{0D108BD9-81ED-4DB2-BD59-A6C34878D82A}">
                    <a16:rowId xmlns:a16="http://schemas.microsoft.com/office/drawing/2014/main" val="3745164650"/>
                  </a:ext>
                </a:extLst>
              </a:tr>
              <a:tr h="370840">
                <a:tc>
                  <a:txBody>
                    <a:bodyPr/>
                    <a:lstStyle/>
                    <a:p>
                      <a:r>
                        <a:rPr lang="en-US" sz="1600" kern="1200" dirty="0">
                          <a:solidFill>
                            <a:schemeClr val="dk1"/>
                          </a:solidFill>
                          <a:effectLst/>
                          <a:latin typeface="+mn-lt"/>
                          <a:ea typeface="+mn-ea"/>
                          <a:cs typeface="+mn-cs"/>
                        </a:rPr>
                        <a:t>Registered report</a:t>
                      </a:r>
                      <a:endParaRPr lang="en-US" sz="1600" dirty="0"/>
                    </a:p>
                  </a:txBody>
                  <a:tcPr/>
                </a:tc>
                <a:tc>
                  <a:txBody>
                    <a:bodyPr/>
                    <a:lstStyle/>
                    <a:p>
                      <a:r>
                        <a:rPr lang="en-US" sz="1600" kern="1200" dirty="0">
                          <a:solidFill>
                            <a:schemeClr val="dk1"/>
                          </a:solidFill>
                          <a:effectLst/>
                          <a:latin typeface="+mn-lt"/>
                          <a:ea typeface="+mn-ea"/>
                          <a:cs typeface="+mn-cs"/>
                        </a:rPr>
                        <a:t>All of the above plus reviewer objectivity (reviewers can evaluate the methods and planned analyses without being biased by the whether the results fit their intuitions or theories)</a:t>
                      </a:r>
                      <a:endParaRPr lang="en-US" sz="1600" dirty="0"/>
                    </a:p>
                  </a:txBody>
                  <a:tcPr/>
                </a:tc>
                <a:extLst>
                  <a:ext uri="{0D108BD9-81ED-4DB2-BD59-A6C34878D82A}">
                    <a16:rowId xmlns:a16="http://schemas.microsoft.com/office/drawing/2014/main" val="3556083467"/>
                  </a:ext>
                </a:extLst>
              </a:tr>
            </a:tbl>
          </a:graphicData>
        </a:graphic>
      </p:graphicFrame>
    </p:spTree>
    <p:extLst>
      <p:ext uri="{BB962C8B-B14F-4D97-AF65-F5344CB8AC3E}">
        <p14:creationId xmlns:p14="http://schemas.microsoft.com/office/powerpoint/2010/main" val="3136371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1ABD-2EAC-4E21-9CB7-79E94F344399}"/>
              </a:ext>
            </a:extLst>
          </p:cNvPr>
          <p:cNvSpPr>
            <a:spLocks noGrp="1"/>
          </p:cNvSpPr>
          <p:nvPr>
            <p:ph type="title"/>
          </p:nvPr>
        </p:nvSpPr>
        <p:spPr>
          <a:xfrm>
            <a:off x="1199456" y="452669"/>
            <a:ext cx="10058400" cy="672075"/>
          </a:xfrm>
        </p:spPr>
        <p:txBody>
          <a:bodyPr/>
          <a:lstStyle/>
          <a:p>
            <a:r>
              <a:rPr lang="en-US" dirty="0"/>
              <a:t>Preregistration… what’s in a name?</a:t>
            </a:r>
            <a:br>
              <a:rPr lang="en-US" dirty="0"/>
            </a:br>
            <a:r>
              <a:rPr lang="en-US" sz="3200" dirty="0"/>
              <a:t>- There are different types of preregistration</a:t>
            </a:r>
            <a:endParaRPr lang="en-US" sz="4800" dirty="0"/>
          </a:p>
        </p:txBody>
      </p:sp>
      <p:sp>
        <p:nvSpPr>
          <p:cNvPr id="32" name="Content Placeholder 31">
            <a:extLst>
              <a:ext uri="{FF2B5EF4-FFF2-40B4-BE49-F238E27FC236}">
                <a16:creationId xmlns:a16="http://schemas.microsoft.com/office/drawing/2014/main" id="{F2B7B224-B471-462D-AE23-B635A5916283}"/>
              </a:ext>
            </a:extLst>
          </p:cNvPr>
          <p:cNvSpPr>
            <a:spLocks noGrp="1"/>
          </p:cNvSpPr>
          <p:nvPr>
            <p:ph idx="1"/>
          </p:nvPr>
        </p:nvSpPr>
        <p:spPr/>
        <p:txBody>
          <a:bodyPr/>
          <a:lstStyle/>
          <a:p>
            <a:pPr marL="0" indent="0">
              <a:buNone/>
            </a:pPr>
            <a:r>
              <a:rPr lang="en-US" b="0" dirty="0"/>
              <a:t>“Did the preregistration contain a careful and complete </a:t>
            </a:r>
            <a:r>
              <a:rPr lang="en-US" b="0" dirty="0" err="1"/>
              <a:t>preanalysis</a:t>
            </a:r>
            <a:endParaRPr lang="en-US" b="0" dirty="0"/>
          </a:p>
          <a:p>
            <a:pPr marL="0" indent="0">
              <a:buNone/>
            </a:pPr>
            <a:r>
              <a:rPr lang="en-US" b="0" dirty="0"/>
              <a:t>plan that fully constrained flexibility in dataset construction and</a:t>
            </a:r>
          </a:p>
          <a:p>
            <a:pPr marL="0" indent="0">
              <a:buNone/>
            </a:pPr>
            <a:r>
              <a:rPr lang="en-US" b="0" dirty="0"/>
              <a:t>analysis decisions? Did the plan successfully account for multiple</a:t>
            </a:r>
          </a:p>
          <a:p>
            <a:pPr marL="0" indent="0">
              <a:buNone/>
            </a:pPr>
            <a:r>
              <a:rPr lang="en-US" b="0" dirty="0"/>
              <a:t>comparisons? And did the researcher exactly follow the plan for all</a:t>
            </a:r>
          </a:p>
          <a:p>
            <a:pPr marL="0" indent="0">
              <a:buNone/>
            </a:pPr>
            <a:r>
              <a:rPr lang="en-US" b="0" dirty="0"/>
              <a:t>analyses described as data-independent? Thinking carefully and</a:t>
            </a:r>
          </a:p>
          <a:p>
            <a:pPr marL="0" indent="0">
              <a:buNone/>
            </a:pPr>
            <a:r>
              <a:rPr lang="en-US" b="0" dirty="0"/>
              <a:t>critically about preregistration will help you identify which of</a:t>
            </a:r>
          </a:p>
          <a:p>
            <a:pPr marL="0" indent="0">
              <a:buNone/>
            </a:pPr>
            <a:r>
              <a:rPr lang="en-US" b="0" dirty="0"/>
              <a:t>the goals (if any) listed in Table 4 have been achieved by a given</a:t>
            </a:r>
          </a:p>
          <a:p>
            <a:pPr marL="0" indent="0">
              <a:buNone/>
            </a:pPr>
            <a:r>
              <a:rPr lang="en-US" b="0" dirty="0"/>
              <a:t>study, and whether you should be more or less confident in that</a:t>
            </a:r>
          </a:p>
          <a:p>
            <a:pPr marL="0" indent="0">
              <a:buNone/>
            </a:pPr>
            <a:r>
              <a:rPr lang="en-US" b="0" dirty="0"/>
              <a:t>study’s conclusions.”</a:t>
            </a:r>
            <a:endParaRPr lang="en-US" dirty="0"/>
          </a:p>
        </p:txBody>
      </p:sp>
    </p:spTree>
    <p:extLst>
      <p:ext uri="{BB962C8B-B14F-4D97-AF65-F5344CB8AC3E}">
        <p14:creationId xmlns:p14="http://schemas.microsoft.com/office/powerpoint/2010/main" val="1300575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752986-2241-41D8-AA72-4CC0B9613358}"/>
              </a:ext>
            </a:extLst>
          </p:cNvPr>
          <p:cNvSpPr>
            <a:spLocks noGrp="1"/>
          </p:cNvSpPr>
          <p:nvPr>
            <p:ph type="title"/>
          </p:nvPr>
        </p:nvSpPr>
        <p:spPr/>
        <p:txBody>
          <a:bodyPr/>
          <a:lstStyle/>
          <a:p>
            <a:r>
              <a:rPr lang="en-US" dirty="0"/>
              <a:t>Takeaways:</a:t>
            </a:r>
          </a:p>
        </p:txBody>
      </p:sp>
      <p:sp>
        <p:nvSpPr>
          <p:cNvPr id="5" name="Content Placeholder 4">
            <a:extLst>
              <a:ext uri="{FF2B5EF4-FFF2-40B4-BE49-F238E27FC236}">
                <a16:creationId xmlns:a16="http://schemas.microsoft.com/office/drawing/2014/main" id="{A519EBF5-2EAD-4FA1-B338-B69F1CF71EC6}"/>
              </a:ext>
            </a:extLst>
          </p:cNvPr>
          <p:cNvSpPr>
            <a:spLocks noGrp="1"/>
          </p:cNvSpPr>
          <p:nvPr>
            <p:ph idx="1"/>
          </p:nvPr>
        </p:nvSpPr>
        <p:spPr/>
        <p:txBody>
          <a:bodyPr/>
          <a:lstStyle/>
          <a:p>
            <a:r>
              <a:rPr lang="en-US" dirty="0">
                <a:sym typeface="Wingdings" panose="05000000000000000000" pitchFamily="2" charset="2"/>
              </a:rPr>
              <a:t>Helps identify what studies we should base our own research on</a:t>
            </a:r>
          </a:p>
          <a:p>
            <a:r>
              <a:rPr lang="en-US" dirty="0"/>
              <a:t>Helps plan studies </a:t>
            </a:r>
            <a:r>
              <a:rPr lang="en-US" dirty="0">
                <a:sym typeface="Wingdings" panose="05000000000000000000" pitchFamily="2" charset="2"/>
              </a:rPr>
              <a:t> relieves a lot of stress down the road when conducting study</a:t>
            </a:r>
          </a:p>
          <a:p>
            <a:pPr lvl="1"/>
            <a:r>
              <a:rPr lang="en-US" dirty="0">
                <a:sym typeface="Wingdings" panose="05000000000000000000" pitchFamily="2" charset="2"/>
              </a:rPr>
              <a:t>Forces you to plan with care, that may result in a better study</a:t>
            </a:r>
          </a:p>
          <a:p>
            <a:r>
              <a:rPr lang="en-US" dirty="0">
                <a:sym typeface="Wingdings" panose="05000000000000000000" pitchFamily="2" charset="2"/>
              </a:rPr>
              <a:t>This is as true for experiments, as other studies</a:t>
            </a:r>
          </a:p>
          <a:p>
            <a:r>
              <a:rPr lang="en-US" dirty="0">
                <a:sym typeface="Wingdings" panose="05000000000000000000" pitchFamily="2" charset="2"/>
              </a:rPr>
              <a:t>…. </a:t>
            </a:r>
          </a:p>
        </p:txBody>
      </p:sp>
    </p:spTree>
    <p:extLst>
      <p:ext uri="{BB962C8B-B14F-4D97-AF65-F5344CB8AC3E}">
        <p14:creationId xmlns:p14="http://schemas.microsoft.com/office/powerpoint/2010/main" val="2152876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29C0F-8E53-4EE7-8F32-E4452C26A9FB}"/>
              </a:ext>
            </a:extLst>
          </p:cNvPr>
          <p:cNvSpPr>
            <a:spLocks noGrp="1"/>
          </p:cNvSpPr>
          <p:nvPr>
            <p:ph type="title"/>
          </p:nvPr>
        </p:nvSpPr>
        <p:spPr/>
        <p:txBody>
          <a:bodyPr/>
          <a:lstStyle/>
          <a:p>
            <a:r>
              <a:rPr lang="en-US" dirty="0"/>
              <a:t>Why these two: an illustration</a:t>
            </a:r>
          </a:p>
        </p:txBody>
      </p:sp>
      <p:pic>
        <p:nvPicPr>
          <p:cNvPr id="4" name="Content Placeholder 3">
            <a:extLst>
              <a:ext uri="{FF2B5EF4-FFF2-40B4-BE49-F238E27FC236}">
                <a16:creationId xmlns:a16="http://schemas.microsoft.com/office/drawing/2014/main" id="{CCF71A74-D484-4855-BAC1-5C73EDA34435}"/>
              </a:ext>
            </a:extLst>
          </p:cNvPr>
          <p:cNvPicPr>
            <a:picLocks noGrp="1" noChangeAspect="1"/>
          </p:cNvPicPr>
          <p:nvPr>
            <p:ph idx="1"/>
          </p:nvPr>
        </p:nvPicPr>
        <p:blipFill>
          <a:blip r:embed="rId3"/>
          <a:stretch>
            <a:fillRect/>
          </a:stretch>
        </p:blipFill>
        <p:spPr>
          <a:xfrm>
            <a:off x="2282201" y="1412874"/>
            <a:ext cx="7087544" cy="4766945"/>
          </a:xfrm>
          <a:prstGeom prst="rect">
            <a:avLst/>
          </a:prstGeom>
        </p:spPr>
      </p:pic>
    </p:spTree>
    <p:extLst>
      <p:ext uri="{BB962C8B-B14F-4D97-AF65-F5344CB8AC3E}">
        <p14:creationId xmlns:p14="http://schemas.microsoft.com/office/powerpoint/2010/main" val="2708026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29C0F-8E53-4EE7-8F32-E4452C26A9FB}"/>
              </a:ext>
            </a:extLst>
          </p:cNvPr>
          <p:cNvSpPr>
            <a:spLocks noGrp="1"/>
          </p:cNvSpPr>
          <p:nvPr>
            <p:ph type="title"/>
          </p:nvPr>
        </p:nvSpPr>
        <p:spPr/>
        <p:txBody>
          <a:bodyPr/>
          <a:lstStyle/>
          <a:p>
            <a:r>
              <a:rPr lang="en-US" sz="3600" dirty="0"/>
              <a:t>Statistical power and Type I error determine the distribution </a:t>
            </a:r>
          </a:p>
        </p:txBody>
      </p:sp>
      <p:pic>
        <p:nvPicPr>
          <p:cNvPr id="6" name="Content Placeholder 5">
            <a:extLst>
              <a:ext uri="{FF2B5EF4-FFF2-40B4-BE49-F238E27FC236}">
                <a16:creationId xmlns:a16="http://schemas.microsoft.com/office/drawing/2014/main" id="{B14901E5-42DC-4B6A-8F3A-BCBBE23EDBF9}"/>
              </a:ext>
            </a:extLst>
          </p:cNvPr>
          <p:cNvPicPr>
            <a:picLocks noGrp="1" noChangeAspect="1"/>
          </p:cNvPicPr>
          <p:nvPr>
            <p:ph idx="1"/>
          </p:nvPr>
        </p:nvPicPr>
        <p:blipFill>
          <a:blip r:embed="rId3"/>
          <a:stretch>
            <a:fillRect/>
          </a:stretch>
        </p:blipFill>
        <p:spPr>
          <a:xfrm>
            <a:off x="3067118" y="1412874"/>
            <a:ext cx="5670938" cy="4774565"/>
          </a:xfrm>
          <a:prstGeom prst="rect">
            <a:avLst/>
          </a:prstGeom>
        </p:spPr>
      </p:pic>
    </p:spTree>
    <p:extLst>
      <p:ext uri="{BB962C8B-B14F-4D97-AF65-F5344CB8AC3E}">
        <p14:creationId xmlns:p14="http://schemas.microsoft.com/office/powerpoint/2010/main" val="576852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29C0F-8E53-4EE7-8F32-E4452C26A9FB}"/>
              </a:ext>
            </a:extLst>
          </p:cNvPr>
          <p:cNvSpPr>
            <a:spLocks noGrp="1"/>
          </p:cNvSpPr>
          <p:nvPr>
            <p:ph type="title"/>
          </p:nvPr>
        </p:nvSpPr>
        <p:spPr/>
        <p:txBody>
          <a:bodyPr/>
          <a:lstStyle/>
          <a:p>
            <a:r>
              <a:rPr lang="en-US" sz="3600" dirty="0"/>
              <a:t>What if we increase power to 90%? What changes?</a:t>
            </a:r>
          </a:p>
        </p:txBody>
      </p:sp>
      <p:pic>
        <p:nvPicPr>
          <p:cNvPr id="6" name="Content Placeholder 5">
            <a:extLst>
              <a:ext uri="{FF2B5EF4-FFF2-40B4-BE49-F238E27FC236}">
                <a16:creationId xmlns:a16="http://schemas.microsoft.com/office/drawing/2014/main" id="{B14901E5-42DC-4B6A-8F3A-BCBBE23EDBF9}"/>
              </a:ext>
            </a:extLst>
          </p:cNvPr>
          <p:cNvPicPr>
            <a:picLocks noGrp="1" noChangeAspect="1"/>
          </p:cNvPicPr>
          <p:nvPr>
            <p:ph idx="1"/>
          </p:nvPr>
        </p:nvPicPr>
        <p:blipFill>
          <a:blip r:embed="rId3"/>
          <a:stretch>
            <a:fillRect/>
          </a:stretch>
        </p:blipFill>
        <p:spPr>
          <a:xfrm>
            <a:off x="3067118" y="1412874"/>
            <a:ext cx="5670938" cy="4774565"/>
          </a:xfrm>
          <a:prstGeom prst="rect">
            <a:avLst/>
          </a:prstGeom>
        </p:spPr>
      </p:pic>
    </p:spTree>
    <p:extLst>
      <p:ext uri="{BB962C8B-B14F-4D97-AF65-F5344CB8AC3E}">
        <p14:creationId xmlns:p14="http://schemas.microsoft.com/office/powerpoint/2010/main" val="1599624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29C0F-8E53-4EE7-8F32-E4452C26A9FB}"/>
              </a:ext>
            </a:extLst>
          </p:cNvPr>
          <p:cNvSpPr>
            <a:spLocks noGrp="1"/>
          </p:cNvSpPr>
          <p:nvPr>
            <p:ph type="title"/>
          </p:nvPr>
        </p:nvSpPr>
        <p:spPr/>
        <p:txBody>
          <a:bodyPr/>
          <a:lstStyle/>
          <a:p>
            <a:r>
              <a:rPr lang="en-US" sz="3600" dirty="0"/>
              <a:t>Statistical power and Type I error determine the distribution </a:t>
            </a:r>
          </a:p>
        </p:txBody>
      </p:sp>
      <p:pic>
        <p:nvPicPr>
          <p:cNvPr id="7" name="Content Placeholder 6">
            <a:extLst>
              <a:ext uri="{FF2B5EF4-FFF2-40B4-BE49-F238E27FC236}">
                <a16:creationId xmlns:a16="http://schemas.microsoft.com/office/drawing/2014/main" id="{484EADE7-DE2E-4D67-9E30-47A041B3B418}"/>
              </a:ext>
            </a:extLst>
          </p:cNvPr>
          <p:cNvPicPr>
            <a:picLocks noGrp="1" noChangeAspect="1"/>
          </p:cNvPicPr>
          <p:nvPr>
            <p:ph idx="1"/>
          </p:nvPr>
        </p:nvPicPr>
        <p:blipFill>
          <a:blip r:embed="rId3"/>
          <a:stretch>
            <a:fillRect/>
          </a:stretch>
        </p:blipFill>
        <p:spPr>
          <a:xfrm>
            <a:off x="3148971" y="1325880"/>
            <a:ext cx="5894058" cy="5295900"/>
          </a:xfrm>
          <a:prstGeom prst="rect">
            <a:avLst/>
          </a:prstGeom>
        </p:spPr>
      </p:pic>
    </p:spTree>
    <p:extLst>
      <p:ext uri="{BB962C8B-B14F-4D97-AF65-F5344CB8AC3E}">
        <p14:creationId xmlns:p14="http://schemas.microsoft.com/office/powerpoint/2010/main" val="2058973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86FE3-7B29-48E8-832F-7BED24A17E19}"/>
              </a:ext>
            </a:extLst>
          </p:cNvPr>
          <p:cNvSpPr>
            <a:spLocks noGrp="1"/>
          </p:cNvSpPr>
          <p:nvPr>
            <p:ph type="title"/>
          </p:nvPr>
        </p:nvSpPr>
        <p:spPr/>
        <p:txBody>
          <a:bodyPr/>
          <a:lstStyle/>
          <a:p>
            <a:r>
              <a:rPr lang="en-US" dirty="0"/>
              <a:t>Part 1: build your power intuition  </a:t>
            </a:r>
          </a:p>
        </p:txBody>
      </p:sp>
      <p:sp>
        <p:nvSpPr>
          <p:cNvPr id="3" name="Content Placeholder 2">
            <a:extLst>
              <a:ext uri="{FF2B5EF4-FFF2-40B4-BE49-F238E27FC236}">
                <a16:creationId xmlns:a16="http://schemas.microsoft.com/office/drawing/2014/main" id="{C3AF659B-A277-4EE6-A0B9-7271C514D8D0}"/>
              </a:ext>
            </a:extLst>
          </p:cNvPr>
          <p:cNvSpPr>
            <a:spLocks noGrp="1"/>
          </p:cNvSpPr>
          <p:nvPr>
            <p:ph idx="1"/>
          </p:nvPr>
        </p:nvSpPr>
        <p:spPr/>
        <p:txBody>
          <a:bodyPr/>
          <a:lstStyle/>
          <a:p>
            <a:pPr marL="0" indent="0">
              <a:buNone/>
            </a:pPr>
            <a:r>
              <a:rPr lang="en-US" dirty="0"/>
              <a:t>Some benchmarks / rules of thumb:</a:t>
            </a:r>
          </a:p>
          <a:p>
            <a:r>
              <a:rPr lang="en-US" dirty="0"/>
              <a:t>For a two condition, between subject study:</a:t>
            </a:r>
          </a:p>
          <a:p>
            <a:pPr lvl="1"/>
            <a:r>
              <a:rPr lang="en-US" dirty="0"/>
              <a:t>Large effect (Cohen’s D = .80): N=50</a:t>
            </a:r>
          </a:p>
          <a:p>
            <a:pPr lvl="1"/>
            <a:r>
              <a:rPr lang="en-US" dirty="0"/>
              <a:t>Medium effect (Cohen’s D = .50): N=130</a:t>
            </a:r>
          </a:p>
          <a:p>
            <a:pPr lvl="1"/>
            <a:r>
              <a:rPr lang="en-US" dirty="0"/>
              <a:t>Small effect (Cohen’s D = .20): N=800</a:t>
            </a:r>
          </a:p>
          <a:p>
            <a:r>
              <a:rPr lang="en-US" dirty="0"/>
              <a:t>To test interactions, need much larger sample sizes! </a:t>
            </a:r>
            <a:br>
              <a:rPr lang="en-US" dirty="0"/>
            </a:br>
            <a:r>
              <a:rPr lang="en-US" b="0" dirty="0"/>
              <a:t>(the example here is for the Medium effect above)</a:t>
            </a:r>
          </a:p>
          <a:p>
            <a:pPr lvl="1"/>
            <a:r>
              <a:rPr lang="en-US" dirty="0"/>
              <a:t>Cross-over interaction effect: N*2 </a:t>
            </a:r>
            <a:r>
              <a:rPr lang="en-US" dirty="0">
                <a:sym typeface="Wingdings" panose="05000000000000000000" pitchFamily="2" charset="2"/>
              </a:rPr>
              <a:t> 260</a:t>
            </a:r>
          </a:p>
          <a:p>
            <a:pPr lvl="1"/>
            <a:r>
              <a:rPr lang="en-US" dirty="0">
                <a:sym typeface="Wingdings" panose="05000000000000000000" pitchFamily="2" charset="2"/>
              </a:rPr>
              <a:t>Knockout </a:t>
            </a:r>
            <a:r>
              <a:rPr lang="en-US" dirty="0"/>
              <a:t>interaction effect: N*4 </a:t>
            </a:r>
            <a:r>
              <a:rPr lang="en-US" dirty="0">
                <a:sym typeface="Wingdings" panose="05000000000000000000" pitchFamily="2" charset="2"/>
              </a:rPr>
              <a:t> 520</a:t>
            </a:r>
          </a:p>
          <a:p>
            <a:pPr lvl="1"/>
            <a:r>
              <a:rPr lang="en-US" dirty="0">
                <a:sym typeface="Wingdings" panose="05000000000000000000" pitchFamily="2" charset="2"/>
              </a:rPr>
              <a:t>50% attenuation </a:t>
            </a:r>
            <a:r>
              <a:rPr lang="en-US" dirty="0"/>
              <a:t>interaction effect: N*14 </a:t>
            </a:r>
            <a:r>
              <a:rPr lang="en-US" dirty="0">
                <a:sym typeface="Wingdings" panose="05000000000000000000" pitchFamily="2" charset="2"/>
              </a:rPr>
              <a:t> 1820</a:t>
            </a:r>
          </a:p>
          <a:p>
            <a:r>
              <a:rPr lang="en-US" dirty="0">
                <a:sym typeface="Wingdings" panose="05000000000000000000" pitchFamily="2" charset="2"/>
              </a:rPr>
              <a:t>For “small effects”, the numbers are: </a:t>
            </a:r>
          </a:p>
          <a:p>
            <a:pPr lvl="1"/>
            <a:r>
              <a:rPr lang="en-US" dirty="0">
                <a:sym typeface="Wingdings" panose="05000000000000000000" pitchFamily="2" charset="2"/>
              </a:rPr>
              <a:t>N=1 600; N=3 200 and </a:t>
            </a:r>
            <a:r>
              <a:rPr lang="en-US" b="1" dirty="0">
                <a:solidFill>
                  <a:srgbClr val="FF0000"/>
                </a:solidFill>
                <a:sym typeface="Wingdings" panose="05000000000000000000" pitchFamily="2" charset="2"/>
              </a:rPr>
              <a:t>N=11 200</a:t>
            </a:r>
            <a:endParaRPr lang="en-US" b="1" dirty="0">
              <a:solidFill>
                <a:srgbClr val="FF0000"/>
              </a:solidFill>
            </a:endParaRPr>
          </a:p>
        </p:txBody>
      </p:sp>
    </p:spTree>
    <p:extLst>
      <p:ext uri="{BB962C8B-B14F-4D97-AF65-F5344CB8AC3E}">
        <p14:creationId xmlns:p14="http://schemas.microsoft.com/office/powerpoint/2010/main" val="4056267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86FE3-7B29-48E8-832F-7BED24A17E19}"/>
              </a:ext>
            </a:extLst>
          </p:cNvPr>
          <p:cNvSpPr>
            <a:spLocks noGrp="1"/>
          </p:cNvSpPr>
          <p:nvPr>
            <p:ph type="title"/>
          </p:nvPr>
        </p:nvSpPr>
        <p:spPr/>
        <p:txBody>
          <a:bodyPr/>
          <a:lstStyle/>
          <a:p>
            <a:r>
              <a:rPr lang="en-US" dirty="0"/>
              <a:t>Part 1: build your power intuition  </a:t>
            </a:r>
          </a:p>
        </p:txBody>
      </p:sp>
      <p:sp>
        <p:nvSpPr>
          <p:cNvPr id="3" name="Content Placeholder 2">
            <a:extLst>
              <a:ext uri="{FF2B5EF4-FFF2-40B4-BE49-F238E27FC236}">
                <a16:creationId xmlns:a16="http://schemas.microsoft.com/office/drawing/2014/main" id="{C3AF659B-A277-4EE6-A0B9-7271C514D8D0}"/>
              </a:ext>
            </a:extLst>
          </p:cNvPr>
          <p:cNvSpPr>
            <a:spLocks noGrp="1"/>
          </p:cNvSpPr>
          <p:nvPr>
            <p:ph idx="1"/>
          </p:nvPr>
        </p:nvSpPr>
        <p:spPr/>
        <p:txBody>
          <a:bodyPr/>
          <a:lstStyle/>
          <a:p>
            <a:r>
              <a:rPr lang="en-US" dirty="0"/>
              <a:t>What do we mean by “effect”? </a:t>
            </a:r>
          </a:p>
          <a:p>
            <a:pPr lvl="1"/>
            <a:r>
              <a:rPr lang="en-US" dirty="0"/>
              <a:t>Large effect (Cohen’s D = .80): N=50 </a:t>
            </a:r>
          </a:p>
          <a:p>
            <a:pPr lvl="2"/>
            <a:r>
              <a:rPr lang="en-US" dirty="0"/>
              <a:t>“an effect that even a casual observer would notice (e.g., the correlation between relationships satisfaction and breakup”</a:t>
            </a:r>
          </a:p>
          <a:p>
            <a:pPr lvl="1"/>
            <a:r>
              <a:rPr lang="en-US" dirty="0"/>
              <a:t>Medium effect (Cohen’s D = .50): N=130</a:t>
            </a:r>
          </a:p>
          <a:p>
            <a:pPr lvl="2"/>
            <a:r>
              <a:rPr lang="en-US" dirty="0"/>
              <a:t>“represent an effect likely to be visible to the naked eye of a careful observer” (p. 156), so a medium-sized effect is one that we might observe simply by watching people closely.”</a:t>
            </a:r>
          </a:p>
          <a:p>
            <a:pPr lvl="1"/>
            <a:r>
              <a:rPr lang="en-US" dirty="0"/>
              <a:t>Small effect (Cohen’s D = .20): N=800</a:t>
            </a:r>
          </a:p>
          <a:p>
            <a:pPr lvl="2"/>
            <a:r>
              <a:rPr lang="en-US" dirty="0"/>
              <a:t>“typically too small to be seen with the naked eye (e.g., if you’re interested in testing a counterintuitive prediction that would be surprising to most people, it is likely to be a small effect if it is true).”</a:t>
            </a:r>
          </a:p>
          <a:p>
            <a:pPr lvl="1"/>
            <a:endParaRPr lang="en-US" dirty="0"/>
          </a:p>
        </p:txBody>
      </p:sp>
    </p:spTree>
    <p:extLst>
      <p:ext uri="{BB962C8B-B14F-4D97-AF65-F5344CB8AC3E}">
        <p14:creationId xmlns:p14="http://schemas.microsoft.com/office/powerpoint/2010/main" val="406763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53B28-85F0-4DE2-A15E-C0F7E2DBE137}"/>
              </a:ext>
            </a:extLst>
          </p:cNvPr>
          <p:cNvSpPr>
            <a:spLocks noGrp="1"/>
          </p:cNvSpPr>
          <p:nvPr>
            <p:ph type="title"/>
          </p:nvPr>
        </p:nvSpPr>
        <p:spPr/>
        <p:txBody>
          <a:bodyPr/>
          <a:lstStyle/>
          <a:p>
            <a:r>
              <a:rPr lang="en-US" dirty="0"/>
              <a:t>When designing your own study... </a:t>
            </a:r>
          </a:p>
        </p:txBody>
      </p:sp>
      <p:sp>
        <p:nvSpPr>
          <p:cNvPr id="3" name="Content Placeholder 2">
            <a:extLst>
              <a:ext uri="{FF2B5EF4-FFF2-40B4-BE49-F238E27FC236}">
                <a16:creationId xmlns:a16="http://schemas.microsoft.com/office/drawing/2014/main" id="{35B3F527-356E-41C5-B5F4-DE398EB1DAF5}"/>
              </a:ext>
            </a:extLst>
          </p:cNvPr>
          <p:cNvSpPr>
            <a:spLocks noGrp="1"/>
          </p:cNvSpPr>
          <p:nvPr>
            <p:ph idx="1"/>
          </p:nvPr>
        </p:nvSpPr>
        <p:spPr/>
        <p:txBody>
          <a:bodyPr/>
          <a:lstStyle/>
          <a:p>
            <a:r>
              <a:rPr lang="en-US" dirty="0"/>
              <a:t>A priori power analysis to identify how many participants for your study</a:t>
            </a:r>
          </a:p>
          <a:p>
            <a:pPr lvl="1"/>
            <a:r>
              <a:rPr lang="en-US" dirty="0"/>
              <a:t>Decide your power level (</a:t>
            </a:r>
            <a:r>
              <a:rPr lang="en-US" dirty="0" err="1"/>
              <a:t>eg</a:t>
            </a:r>
            <a:r>
              <a:rPr lang="en-US" dirty="0"/>
              <a:t> 80%)</a:t>
            </a:r>
          </a:p>
          <a:p>
            <a:pPr lvl="1"/>
            <a:r>
              <a:rPr lang="en-US" dirty="0"/>
              <a:t>Your statistical test (t-test: comparing two between-subject conditions?)</a:t>
            </a:r>
          </a:p>
          <a:p>
            <a:pPr lvl="1"/>
            <a:r>
              <a:rPr lang="en-US" dirty="0"/>
              <a:t>Estimated effect size.. </a:t>
            </a:r>
            <a:r>
              <a:rPr lang="en-US" dirty="0" err="1"/>
              <a:t>Eg</a:t>
            </a:r>
            <a:r>
              <a:rPr lang="en-US" dirty="0"/>
              <a:t> d=.40 for a smallish medium sized effect. </a:t>
            </a:r>
          </a:p>
          <a:p>
            <a:pPr lvl="1"/>
            <a:endParaRPr lang="en-US" dirty="0"/>
          </a:p>
          <a:p>
            <a:r>
              <a:rPr lang="en-US" dirty="0"/>
              <a:t>How do you figure out your estimated effect size?</a:t>
            </a:r>
          </a:p>
          <a:p>
            <a:pPr lvl="1"/>
            <a:r>
              <a:rPr lang="en-US" dirty="0"/>
              <a:t>Challenges: </a:t>
            </a:r>
          </a:p>
          <a:p>
            <a:pPr lvl="2"/>
            <a:r>
              <a:rPr lang="en-US" dirty="0"/>
              <a:t>They fluctuate between studies, esp. for small sample sizes</a:t>
            </a:r>
          </a:p>
          <a:p>
            <a:pPr lvl="2"/>
            <a:r>
              <a:rPr lang="en-US" dirty="0"/>
              <a:t>Publication bias tends to inflate effect size</a:t>
            </a:r>
          </a:p>
          <a:p>
            <a:pPr lvl="2"/>
            <a:r>
              <a:rPr lang="en-US" dirty="0">
                <a:sym typeface="Wingdings" panose="05000000000000000000" pitchFamily="2" charset="2"/>
              </a:rPr>
              <a:t> they tend to be exaggerated in the literature. </a:t>
            </a:r>
          </a:p>
        </p:txBody>
      </p:sp>
    </p:spTree>
    <p:extLst>
      <p:ext uri="{BB962C8B-B14F-4D97-AF65-F5344CB8AC3E}">
        <p14:creationId xmlns:p14="http://schemas.microsoft.com/office/powerpoint/2010/main" val="591106759"/>
      </p:ext>
    </p:extLst>
  </p:cSld>
  <p:clrMapOvr>
    <a:masterClrMapping/>
  </p:clrMapOvr>
</p:sld>
</file>

<file path=ppt/theme/theme1.xml><?xml version="1.0" encoding="utf-8"?>
<a:theme xmlns:a="http://schemas.openxmlformats.org/drawingml/2006/main" name="BI THeme New 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 THeme New N" id="{635A0061-6CD2-4778-BFCD-261488BF4A0F}" vid="{A5B44AE5-7485-45DE-BDFD-67CDFCBE7F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 THeme New N</Template>
  <TotalTime>453</TotalTime>
  <Words>2447</Words>
  <Application>Microsoft Office PowerPoint</Application>
  <PresentationFormat>Widescreen</PresentationFormat>
  <Paragraphs>202</Paragraphs>
  <Slides>23</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Times</vt:lpstr>
      <vt:lpstr>Wingdings</vt:lpstr>
      <vt:lpstr>BI THeme New N</vt:lpstr>
      <vt:lpstr>Njål Andersen presents:   Calibrate your confidence in research findings: A tutorial on improving research methods and practices  Aline da Silva Frost and Alison Ledgerwood (2020) </vt:lpstr>
      <vt:lpstr>Structure of paper</vt:lpstr>
      <vt:lpstr>Why these two: an illustration</vt:lpstr>
      <vt:lpstr>Statistical power and Type I error determine the distribution </vt:lpstr>
      <vt:lpstr>What if we increase power to 90%? What changes?</vt:lpstr>
      <vt:lpstr>Statistical power and Type I error determine the distribution </vt:lpstr>
      <vt:lpstr>Part 1: build your power intuition  </vt:lpstr>
      <vt:lpstr>Part 1: build your power intuition  </vt:lpstr>
      <vt:lpstr>When designing your own study... </vt:lpstr>
      <vt:lpstr>When designing your own study... </vt:lpstr>
      <vt:lpstr>Nothing to base effect size estimate on?</vt:lpstr>
      <vt:lpstr>How to conserve resources</vt:lpstr>
      <vt:lpstr>Alternative to increasing N: Boost your power</vt:lpstr>
      <vt:lpstr>When you already have the data…</vt:lpstr>
      <vt:lpstr>Post-hock analysis </vt:lpstr>
      <vt:lpstr>Part II</vt:lpstr>
      <vt:lpstr>Type I Error rates</vt:lpstr>
      <vt:lpstr>“Data-dependent analyses are often extremely useful</vt:lpstr>
      <vt:lpstr>There are tools to help you make it</vt:lpstr>
      <vt:lpstr>Type I Error rates</vt:lpstr>
      <vt:lpstr>Preregistration… what’s in a name? - There are different types of preregistration</vt:lpstr>
      <vt:lpstr>Preregistration… what’s in a name? - There are different types of preregistration</vt:lpstr>
      <vt:lpstr>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Andersen, Njål</dc:creator>
  <cp:lastModifiedBy>Andersen, Njål</cp:lastModifiedBy>
  <cp:revision>23</cp:revision>
  <dcterms:created xsi:type="dcterms:W3CDTF">2021-02-10T10:03:47Z</dcterms:created>
  <dcterms:modified xsi:type="dcterms:W3CDTF">2021-02-16T15:53:23Z</dcterms:modified>
</cp:coreProperties>
</file>